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5.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1"/>
  </p:notesMasterIdLst>
  <p:handoutMasterIdLst>
    <p:handoutMasterId r:id="rId12"/>
  </p:handoutMasterIdLst>
  <p:sldIdLst>
    <p:sldId id="259" r:id="rId3"/>
    <p:sldId id="260" r:id="rId4"/>
    <p:sldId id="350" r:id="rId5"/>
    <p:sldId id="373" r:id="rId6"/>
    <p:sldId id="374" r:id="rId7"/>
    <p:sldId id="375" r:id="rId8"/>
    <p:sldId id="376" r:id="rId9"/>
    <p:sldId id="347" r:id="rId10"/>
  </p:sldIdLst>
  <p:sldSz cx="12192000" cy="6858000"/>
  <p:notesSz cx="7086600" cy="93726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uis Ruffino" initials="LR" lastIdx="4" clrIdx="0">
    <p:extLst>
      <p:ext uri="{19B8F6BF-5375-455C-9EA6-DF929625EA0E}">
        <p15:presenceInfo xmlns:p15="http://schemas.microsoft.com/office/powerpoint/2012/main" userId="ee8ea65665463781" providerId="Windows Live"/>
      </p:ext>
    </p:extLst>
  </p:cmAuthor>
  <p:cmAuthor id="2" name="Cynthia Morris" initials="CM" lastIdx="14" clrIdx="1">
    <p:extLst>
      <p:ext uri="{19B8F6BF-5375-455C-9EA6-DF929625EA0E}">
        <p15:presenceInfo xmlns:p15="http://schemas.microsoft.com/office/powerpoint/2012/main" userId="Cynthia Morris" providerId="None"/>
      </p:ext>
    </p:extLst>
  </p:cmAuthor>
  <p:cmAuthor id="3" name="Katie Ryan" initials="KR" lastIdx="1" clrIdx="2">
    <p:extLst>
      <p:ext uri="{19B8F6BF-5375-455C-9EA6-DF929625EA0E}">
        <p15:presenceInfo xmlns:p15="http://schemas.microsoft.com/office/powerpoint/2012/main" userId="43f54081efffdf0f" providerId="Windows Live"/>
      </p:ext>
    </p:extLst>
  </p:cmAuthor>
  <p:cmAuthor id="4" name="Laskowsky CIV Katrina G" initials="KGL" lastIdx="1" clrIdx="3">
    <p:extLst>
      <p:ext uri="{19B8F6BF-5375-455C-9EA6-DF929625EA0E}">
        <p15:presenceInfo xmlns:p15="http://schemas.microsoft.com/office/powerpoint/2012/main" userId="Laskowsky CIV Katrina 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0000"/>
    <a:srgbClr val="AF1E2D"/>
    <a:srgbClr val="5B9EA4"/>
    <a:srgbClr val="324966"/>
    <a:srgbClr val="00133A"/>
    <a:srgbClr val="002649"/>
    <a:srgbClr val="A09151"/>
    <a:srgbClr val="ADAFAA"/>
    <a:srgbClr val="0026AD"/>
    <a:srgbClr val="AD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56510" autoAdjust="0"/>
  </p:normalViewPr>
  <p:slideViewPr>
    <p:cSldViewPr snapToGrid="0">
      <p:cViewPr varScale="1">
        <p:scale>
          <a:sx n="42" d="100"/>
          <a:sy n="42" d="100"/>
        </p:scale>
        <p:origin x="1867" y="3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9696"/>
    </p:cViewPr>
  </p:sorterViewPr>
  <p:notesViewPr>
    <p:cSldViewPr snapToGrid="0">
      <p:cViewPr varScale="1">
        <p:scale>
          <a:sx n="52" d="100"/>
          <a:sy n="52" d="100"/>
        </p:scale>
        <p:origin x="157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A90C66-46DE-4CAA-8FD1-F120D4B9715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45457609-C204-41CE-A368-B7CE6691ACF8}">
      <dgm:prSet phldrT="[Text]"/>
      <dgm:spPr>
        <a:solidFill>
          <a:srgbClr val="ADAFAA"/>
        </a:solidFill>
        <a:scene3d>
          <a:camera prst="orthographicFront"/>
          <a:lightRig rig="threePt" dir="t"/>
        </a:scene3d>
        <a:sp3d>
          <a:bevelT/>
        </a:sp3d>
      </dgm:spPr>
      <dgm:t>
        <a:bodyPr/>
        <a:lstStyle/>
        <a:p>
          <a:r>
            <a:rPr lang="en-US" dirty="0">
              <a:solidFill>
                <a:schemeClr val="tx1"/>
              </a:solidFill>
            </a:rPr>
            <a:t>1. Estimate travel costs for a PCS move.</a:t>
          </a:r>
        </a:p>
      </dgm:t>
    </dgm:pt>
    <dgm:pt modelId="{E0E73178-EFF1-410E-8381-4CEFE3522285}" type="parTrans" cxnId="{5E2D2BB0-714B-4138-81FF-CA5C8F36FC36}">
      <dgm:prSet/>
      <dgm:spPr/>
      <dgm:t>
        <a:bodyPr/>
        <a:lstStyle/>
        <a:p>
          <a:endParaRPr lang="en-US"/>
        </a:p>
      </dgm:t>
    </dgm:pt>
    <dgm:pt modelId="{4CFD00FB-2E4D-4450-B2B3-1DF8AABA8D96}" type="sibTrans" cxnId="{5E2D2BB0-714B-4138-81FF-CA5C8F36FC36}">
      <dgm:prSet/>
      <dgm:spPr>
        <a:solidFill>
          <a:srgbClr val="A09151">
            <a:alpha val="89804"/>
          </a:srgbClr>
        </a:solidFill>
        <a:scene3d>
          <a:camera prst="orthographicFront"/>
          <a:lightRig rig="threePt" dir="t"/>
        </a:scene3d>
        <a:sp3d>
          <a:bevelT/>
        </a:sp3d>
      </dgm:spPr>
      <dgm:t>
        <a:bodyPr/>
        <a:lstStyle/>
        <a:p>
          <a:endParaRPr lang="en-US" dirty="0"/>
        </a:p>
      </dgm:t>
    </dgm:pt>
    <dgm:pt modelId="{142E5503-97F2-4772-A392-0247E3D6CEFF}">
      <dgm:prSet phldrT="[Text]"/>
      <dgm:spPr>
        <a:solidFill>
          <a:srgbClr val="ADAFAA"/>
        </a:solidFill>
        <a:scene3d>
          <a:camera prst="orthographicFront"/>
          <a:lightRig rig="threePt" dir="t"/>
        </a:scene3d>
        <a:sp3d>
          <a:bevelT/>
        </a:sp3d>
      </dgm:spPr>
      <dgm:t>
        <a:bodyPr/>
        <a:lstStyle/>
        <a:p>
          <a:r>
            <a:rPr lang="en-US" dirty="0">
              <a:solidFill>
                <a:schemeClr val="tx1"/>
              </a:solidFill>
            </a:rPr>
            <a:t>2. Determine reimbursements.</a:t>
          </a:r>
        </a:p>
      </dgm:t>
    </dgm:pt>
    <dgm:pt modelId="{58D81126-97C3-4446-B6D9-B4EE5287C7E5}" type="parTrans" cxnId="{D7B8F081-5F62-4B7E-8B14-CEDA1F2360F5}">
      <dgm:prSet/>
      <dgm:spPr/>
      <dgm:t>
        <a:bodyPr/>
        <a:lstStyle/>
        <a:p>
          <a:endParaRPr lang="en-US"/>
        </a:p>
      </dgm:t>
    </dgm:pt>
    <dgm:pt modelId="{031C4FE8-C440-4D3B-9D6D-B7EFED56D2A4}" type="sibTrans" cxnId="{D7B8F081-5F62-4B7E-8B14-CEDA1F2360F5}">
      <dgm:prSet/>
      <dgm:spPr>
        <a:solidFill>
          <a:srgbClr val="A09151">
            <a:alpha val="90000"/>
          </a:srgbClr>
        </a:solidFill>
        <a:scene3d>
          <a:camera prst="orthographicFront"/>
          <a:lightRig rig="threePt" dir="t"/>
        </a:scene3d>
        <a:sp3d>
          <a:bevelT/>
        </a:sp3d>
      </dgm:spPr>
      <dgm:t>
        <a:bodyPr/>
        <a:lstStyle/>
        <a:p>
          <a:endParaRPr lang="en-US" dirty="0"/>
        </a:p>
      </dgm:t>
    </dgm:pt>
    <dgm:pt modelId="{72FD0F4F-A925-40B7-B39F-034F4FEEC0E2}">
      <dgm:prSet phldrT="[Text]"/>
      <dgm:spPr>
        <a:solidFill>
          <a:srgbClr val="ADAFAA"/>
        </a:solidFill>
        <a:scene3d>
          <a:camera prst="orthographicFront"/>
          <a:lightRig rig="threePt" dir="t"/>
        </a:scene3d>
        <a:sp3d>
          <a:bevelT/>
        </a:sp3d>
      </dgm:spPr>
      <dgm:t>
        <a:bodyPr/>
        <a:lstStyle/>
        <a:p>
          <a:r>
            <a:rPr lang="en-US" dirty="0">
              <a:solidFill>
                <a:schemeClr val="tx1"/>
              </a:solidFill>
            </a:rPr>
            <a:t>3. Compare costs to reimbursements.</a:t>
          </a:r>
        </a:p>
      </dgm:t>
    </dgm:pt>
    <dgm:pt modelId="{218C61F0-DA78-4A2E-938B-22FF2CC76C49}" type="parTrans" cxnId="{A793B7A2-183F-40A5-9680-4A3FE0C64A8B}">
      <dgm:prSet/>
      <dgm:spPr/>
      <dgm:t>
        <a:bodyPr/>
        <a:lstStyle/>
        <a:p>
          <a:endParaRPr lang="en-US"/>
        </a:p>
      </dgm:t>
    </dgm:pt>
    <dgm:pt modelId="{FC63A3B0-63E9-4EC0-80C0-FD874CBBDD87}" type="sibTrans" cxnId="{A793B7A2-183F-40A5-9680-4A3FE0C64A8B}">
      <dgm:prSet/>
      <dgm:spPr/>
      <dgm:t>
        <a:bodyPr/>
        <a:lstStyle/>
        <a:p>
          <a:endParaRPr lang="en-US"/>
        </a:p>
      </dgm:t>
    </dgm:pt>
    <dgm:pt modelId="{CD98CFC3-C0A8-4A79-AE8D-B15778CD2CEA}" type="pres">
      <dgm:prSet presAssocID="{B9A90C66-46DE-4CAA-8FD1-F120D4B9715A}" presName="outerComposite" presStyleCnt="0">
        <dgm:presLayoutVars>
          <dgm:chMax val="5"/>
          <dgm:dir/>
          <dgm:resizeHandles val="exact"/>
        </dgm:presLayoutVars>
      </dgm:prSet>
      <dgm:spPr/>
      <dgm:t>
        <a:bodyPr/>
        <a:lstStyle/>
        <a:p>
          <a:endParaRPr lang="en-US"/>
        </a:p>
      </dgm:t>
    </dgm:pt>
    <dgm:pt modelId="{1418F746-9CB6-4A7C-8A54-4574FFE7EF6A}" type="pres">
      <dgm:prSet presAssocID="{B9A90C66-46DE-4CAA-8FD1-F120D4B9715A}" presName="dummyMaxCanvas" presStyleCnt="0">
        <dgm:presLayoutVars/>
      </dgm:prSet>
      <dgm:spPr/>
    </dgm:pt>
    <dgm:pt modelId="{91440186-C5F6-4075-9D3B-65C808CB0007}" type="pres">
      <dgm:prSet presAssocID="{B9A90C66-46DE-4CAA-8FD1-F120D4B9715A}" presName="ThreeNodes_1" presStyleLbl="node1" presStyleIdx="0" presStyleCnt="3" custLinFactNeighborX="1119" custLinFactNeighborY="931">
        <dgm:presLayoutVars>
          <dgm:bulletEnabled val="1"/>
        </dgm:presLayoutVars>
      </dgm:prSet>
      <dgm:spPr/>
      <dgm:t>
        <a:bodyPr/>
        <a:lstStyle/>
        <a:p>
          <a:endParaRPr lang="en-US"/>
        </a:p>
      </dgm:t>
    </dgm:pt>
    <dgm:pt modelId="{C7FCCD18-F135-40E1-869D-B4B258BD6991}" type="pres">
      <dgm:prSet presAssocID="{B9A90C66-46DE-4CAA-8FD1-F120D4B9715A}" presName="ThreeNodes_2" presStyleLbl="node1" presStyleIdx="1" presStyleCnt="3">
        <dgm:presLayoutVars>
          <dgm:bulletEnabled val="1"/>
        </dgm:presLayoutVars>
      </dgm:prSet>
      <dgm:spPr/>
      <dgm:t>
        <a:bodyPr/>
        <a:lstStyle/>
        <a:p>
          <a:endParaRPr lang="en-US"/>
        </a:p>
      </dgm:t>
    </dgm:pt>
    <dgm:pt modelId="{5CDC8CBE-A997-45FB-B224-81BD909073A7}" type="pres">
      <dgm:prSet presAssocID="{B9A90C66-46DE-4CAA-8FD1-F120D4B9715A}" presName="ThreeNodes_3" presStyleLbl="node1" presStyleIdx="2" presStyleCnt="3">
        <dgm:presLayoutVars>
          <dgm:bulletEnabled val="1"/>
        </dgm:presLayoutVars>
      </dgm:prSet>
      <dgm:spPr/>
      <dgm:t>
        <a:bodyPr/>
        <a:lstStyle/>
        <a:p>
          <a:endParaRPr lang="en-US"/>
        </a:p>
      </dgm:t>
    </dgm:pt>
    <dgm:pt modelId="{880448F2-350E-4458-9312-C512B3EA2FD2}" type="pres">
      <dgm:prSet presAssocID="{B9A90C66-46DE-4CAA-8FD1-F120D4B9715A}" presName="ThreeConn_1-2" presStyleLbl="fgAccFollowNode1" presStyleIdx="0" presStyleCnt="2">
        <dgm:presLayoutVars>
          <dgm:bulletEnabled val="1"/>
        </dgm:presLayoutVars>
      </dgm:prSet>
      <dgm:spPr/>
      <dgm:t>
        <a:bodyPr/>
        <a:lstStyle/>
        <a:p>
          <a:endParaRPr lang="en-US"/>
        </a:p>
      </dgm:t>
    </dgm:pt>
    <dgm:pt modelId="{92E63E71-85E8-4BE2-B076-4031F03FAA97}" type="pres">
      <dgm:prSet presAssocID="{B9A90C66-46DE-4CAA-8FD1-F120D4B9715A}" presName="ThreeConn_2-3" presStyleLbl="fgAccFollowNode1" presStyleIdx="1" presStyleCnt="2">
        <dgm:presLayoutVars>
          <dgm:bulletEnabled val="1"/>
        </dgm:presLayoutVars>
      </dgm:prSet>
      <dgm:spPr/>
      <dgm:t>
        <a:bodyPr/>
        <a:lstStyle/>
        <a:p>
          <a:endParaRPr lang="en-US"/>
        </a:p>
      </dgm:t>
    </dgm:pt>
    <dgm:pt modelId="{8B6C1AC4-ACB9-441E-B67D-A72C52FAEF22}" type="pres">
      <dgm:prSet presAssocID="{B9A90C66-46DE-4CAA-8FD1-F120D4B9715A}" presName="ThreeNodes_1_text" presStyleLbl="node1" presStyleIdx="2" presStyleCnt="3">
        <dgm:presLayoutVars>
          <dgm:bulletEnabled val="1"/>
        </dgm:presLayoutVars>
      </dgm:prSet>
      <dgm:spPr/>
      <dgm:t>
        <a:bodyPr/>
        <a:lstStyle/>
        <a:p>
          <a:endParaRPr lang="en-US"/>
        </a:p>
      </dgm:t>
    </dgm:pt>
    <dgm:pt modelId="{6D22553A-F0BB-40E6-8B86-9C01980FE703}" type="pres">
      <dgm:prSet presAssocID="{B9A90C66-46DE-4CAA-8FD1-F120D4B9715A}" presName="ThreeNodes_2_text" presStyleLbl="node1" presStyleIdx="2" presStyleCnt="3">
        <dgm:presLayoutVars>
          <dgm:bulletEnabled val="1"/>
        </dgm:presLayoutVars>
      </dgm:prSet>
      <dgm:spPr/>
      <dgm:t>
        <a:bodyPr/>
        <a:lstStyle/>
        <a:p>
          <a:endParaRPr lang="en-US"/>
        </a:p>
      </dgm:t>
    </dgm:pt>
    <dgm:pt modelId="{07DB1403-ADBD-419D-8FD9-C4E4285CD86D}" type="pres">
      <dgm:prSet presAssocID="{B9A90C66-46DE-4CAA-8FD1-F120D4B9715A}" presName="ThreeNodes_3_text" presStyleLbl="node1" presStyleIdx="2" presStyleCnt="3">
        <dgm:presLayoutVars>
          <dgm:bulletEnabled val="1"/>
        </dgm:presLayoutVars>
      </dgm:prSet>
      <dgm:spPr/>
      <dgm:t>
        <a:bodyPr/>
        <a:lstStyle/>
        <a:p>
          <a:endParaRPr lang="en-US"/>
        </a:p>
      </dgm:t>
    </dgm:pt>
  </dgm:ptLst>
  <dgm:cxnLst>
    <dgm:cxn modelId="{0F69BCBE-EB8D-40CB-B1C5-4BEEE6DDA1D6}" type="presOf" srcId="{45457609-C204-41CE-A368-B7CE6691ACF8}" destId="{91440186-C5F6-4075-9D3B-65C808CB0007}" srcOrd="0" destOrd="0" presId="urn:microsoft.com/office/officeart/2005/8/layout/vProcess5"/>
    <dgm:cxn modelId="{8CBDC04D-6EEC-4F0F-98E9-CFC7D55324A4}" type="presOf" srcId="{45457609-C204-41CE-A368-B7CE6691ACF8}" destId="{8B6C1AC4-ACB9-441E-B67D-A72C52FAEF22}" srcOrd="1" destOrd="0" presId="urn:microsoft.com/office/officeart/2005/8/layout/vProcess5"/>
    <dgm:cxn modelId="{E1804890-3E2F-4E51-AB2C-3E06DBC0D7C0}" type="presOf" srcId="{72FD0F4F-A925-40B7-B39F-034F4FEEC0E2}" destId="{5CDC8CBE-A997-45FB-B224-81BD909073A7}" srcOrd="0" destOrd="0" presId="urn:microsoft.com/office/officeart/2005/8/layout/vProcess5"/>
    <dgm:cxn modelId="{B8C833BE-9746-4248-BCBE-A69A00401AB5}" type="presOf" srcId="{142E5503-97F2-4772-A392-0247E3D6CEFF}" destId="{C7FCCD18-F135-40E1-869D-B4B258BD6991}" srcOrd="0" destOrd="0" presId="urn:microsoft.com/office/officeart/2005/8/layout/vProcess5"/>
    <dgm:cxn modelId="{1F4C4D4C-61F1-4064-A27B-F9A7E609F992}" type="presOf" srcId="{4CFD00FB-2E4D-4450-B2B3-1DF8AABA8D96}" destId="{880448F2-350E-4458-9312-C512B3EA2FD2}" srcOrd="0" destOrd="0" presId="urn:microsoft.com/office/officeart/2005/8/layout/vProcess5"/>
    <dgm:cxn modelId="{5E2D2BB0-714B-4138-81FF-CA5C8F36FC36}" srcId="{B9A90C66-46DE-4CAA-8FD1-F120D4B9715A}" destId="{45457609-C204-41CE-A368-B7CE6691ACF8}" srcOrd="0" destOrd="0" parTransId="{E0E73178-EFF1-410E-8381-4CEFE3522285}" sibTransId="{4CFD00FB-2E4D-4450-B2B3-1DF8AABA8D96}"/>
    <dgm:cxn modelId="{F4F5A758-DE4D-4291-A020-AE73CD6CEA3E}" type="presOf" srcId="{142E5503-97F2-4772-A392-0247E3D6CEFF}" destId="{6D22553A-F0BB-40E6-8B86-9C01980FE703}" srcOrd="1" destOrd="0" presId="urn:microsoft.com/office/officeart/2005/8/layout/vProcess5"/>
    <dgm:cxn modelId="{EE4B2A96-4F75-4072-A97F-75C8B540F7A6}" type="presOf" srcId="{B9A90C66-46DE-4CAA-8FD1-F120D4B9715A}" destId="{CD98CFC3-C0A8-4A79-AE8D-B15778CD2CEA}" srcOrd="0" destOrd="0" presId="urn:microsoft.com/office/officeart/2005/8/layout/vProcess5"/>
    <dgm:cxn modelId="{3891FF99-B553-4304-84EE-3FA77CC23580}" type="presOf" srcId="{72FD0F4F-A925-40B7-B39F-034F4FEEC0E2}" destId="{07DB1403-ADBD-419D-8FD9-C4E4285CD86D}" srcOrd="1" destOrd="0" presId="urn:microsoft.com/office/officeart/2005/8/layout/vProcess5"/>
    <dgm:cxn modelId="{A793B7A2-183F-40A5-9680-4A3FE0C64A8B}" srcId="{B9A90C66-46DE-4CAA-8FD1-F120D4B9715A}" destId="{72FD0F4F-A925-40B7-B39F-034F4FEEC0E2}" srcOrd="2" destOrd="0" parTransId="{218C61F0-DA78-4A2E-938B-22FF2CC76C49}" sibTransId="{FC63A3B0-63E9-4EC0-80C0-FD874CBBDD87}"/>
    <dgm:cxn modelId="{32289483-E9B0-42B5-985F-6BE0CC9ACB27}" type="presOf" srcId="{031C4FE8-C440-4D3B-9D6D-B7EFED56D2A4}" destId="{92E63E71-85E8-4BE2-B076-4031F03FAA97}" srcOrd="0" destOrd="0" presId="urn:microsoft.com/office/officeart/2005/8/layout/vProcess5"/>
    <dgm:cxn modelId="{D7B8F081-5F62-4B7E-8B14-CEDA1F2360F5}" srcId="{B9A90C66-46DE-4CAA-8FD1-F120D4B9715A}" destId="{142E5503-97F2-4772-A392-0247E3D6CEFF}" srcOrd="1" destOrd="0" parTransId="{58D81126-97C3-4446-B6D9-B4EE5287C7E5}" sibTransId="{031C4FE8-C440-4D3B-9D6D-B7EFED56D2A4}"/>
    <dgm:cxn modelId="{533522D6-92C6-4708-BC25-110EA09E0933}" type="presParOf" srcId="{CD98CFC3-C0A8-4A79-AE8D-B15778CD2CEA}" destId="{1418F746-9CB6-4A7C-8A54-4574FFE7EF6A}" srcOrd="0" destOrd="0" presId="urn:microsoft.com/office/officeart/2005/8/layout/vProcess5"/>
    <dgm:cxn modelId="{096510B0-8536-4ED5-A38F-1883FD3EA27D}" type="presParOf" srcId="{CD98CFC3-C0A8-4A79-AE8D-B15778CD2CEA}" destId="{91440186-C5F6-4075-9D3B-65C808CB0007}" srcOrd="1" destOrd="0" presId="urn:microsoft.com/office/officeart/2005/8/layout/vProcess5"/>
    <dgm:cxn modelId="{38CABC63-B3A7-4009-BDEF-4F28811CFAB3}" type="presParOf" srcId="{CD98CFC3-C0A8-4A79-AE8D-B15778CD2CEA}" destId="{C7FCCD18-F135-40E1-869D-B4B258BD6991}" srcOrd="2" destOrd="0" presId="urn:microsoft.com/office/officeart/2005/8/layout/vProcess5"/>
    <dgm:cxn modelId="{5CA14319-D944-4E6B-80CB-BFCCFBFC4213}" type="presParOf" srcId="{CD98CFC3-C0A8-4A79-AE8D-B15778CD2CEA}" destId="{5CDC8CBE-A997-45FB-B224-81BD909073A7}" srcOrd="3" destOrd="0" presId="urn:microsoft.com/office/officeart/2005/8/layout/vProcess5"/>
    <dgm:cxn modelId="{F20D5A06-1474-4053-AC82-118A24DD31A0}" type="presParOf" srcId="{CD98CFC3-C0A8-4A79-AE8D-B15778CD2CEA}" destId="{880448F2-350E-4458-9312-C512B3EA2FD2}" srcOrd="4" destOrd="0" presId="urn:microsoft.com/office/officeart/2005/8/layout/vProcess5"/>
    <dgm:cxn modelId="{DD325403-FFF6-4AF0-94F6-81C9639E3985}" type="presParOf" srcId="{CD98CFC3-C0A8-4A79-AE8D-B15778CD2CEA}" destId="{92E63E71-85E8-4BE2-B076-4031F03FAA97}" srcOrd="5" destOrd="0" presId="urn:microsoft.com/office/officeart/2005/8/layout/vProcess5"/>
    <dgm:cxn modelId="{9935286E-6804-4231-BBD2-730C21FAB3B4}" type="presParOf" srcId="{CD98CFC3-C0A8-4A79-AE8D-B15778CD2CEA}" destId="{8B6C1AC4-ACB9-441E-B67D-A72C52FAEF22}" srcOrd="6" destOrd="0" presId="urn:microsoft.com/office/officeart/2005/8/layout/vProcess5"/>
    <dgm:cxn modelId="{4710BB93-C4B1-446D-A3F7-45301436EC6E}" type="presParOf" srcId="{CD98CFC3-C0A8-4A79-AE8D-B15778CD2CEA}" destId="{6D22553A-F0BB-40E6-8B86-9C01980FE703}" srcOrd="7" destOrd="0" presId="urn:microsoft.com/office/officeart/2005/8/layout/vProcess5"/>
    <dgm:cxn modelId="{7A04D1A7-745D-4F98-8944-BAE6B024E073}" type="presParOf" srcId="{CD98CFC3-C0A8-4A79-AE8D-B15778CD2CEA}" destId="{07DB1403-ADBD-419D-8FD9-C4E4285CD86D}"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A90C66-46DE-4CAA-8FD1-F120D4B9715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45457609-C204-41CE-A368-B7CE6691ACF8}">
      <dgm:prSet phldrT="[Text]"/>
      <dgm:spPr>
        <a:solidFill>
          <a:srgbClr val="ADAFAA"/>
        </a:solidFill>
        <a:scene3d>
          <a:camera prst="orthographicFront"/>
          <a:lightRig rig="threePt" dir="t"/>
        </a:scene3d>
        <a:sp3d>
          <a:bevelT/>
        </a:sp3d>
      </dgm:spPr>
      <dgm:t>
        <a:bodyPr/>
        <a:lstStyle/>
        <a:p>
          <a:r>
            <a:rPr lang="en-US" dirty="0">
              <a:solidFill>
                <a:schemeClr val="tx1"/>
              </a:solidFill>
            </a:rPr>
            <a:t>1. Review the tips for a smooth PCS move.</a:t>
          </a:r>
        </a:p>
      </dgm:t>
    </dgm:pt>
    <dgm:pt modelId="{E0E73178-EFF1-410E-8381-4CEFE3522285}" type="parTrans" cxnId="{5E2D2BB0-714B-4138-81FF-CA5C8F36FC36}">
      <dgm:prSet/>
      <dgm:spPr/>
      <dgm:t>
        <a:bodyPr/>
        <a:lstStyle/>
        <a:p>
          <a:endParaRPr lang="en-US"/>
        </a:p>
      </dgm:t>
    </dgm:pt>
    <dgm:pt modelId="{4CFD00FB-2E4D-4450-B2B3-1DF8AABA8D96}" type="sibTrans" cxnId="{5E2D2BB0-714B-4138-81FF-CA5C8F36FC36}">
      <dgm:prSet/>
      <dgm:spPr>
        <a:solidFill>
          <a:srgbClr val="A09151">
            <a:alpha val="89804"/>
          </a:srgbClr>
        </a:solidFill>
        <a:scene3d>
          <a:camera prst="orthographicFront"/>
          <a:lightRig rig="threePt" dir="t"/>
        </a:scene3d>
        <a:sp3d>
          <a:bevelT/>
        </a:sp3d>
      </dgm:spPr>
      <dgm:t>
        <a:bodyPr/>
        <a:lstStyle/>
        <a:p>
          <a:endParaRPr lang="en-US" dirty="0"/>
        </a:p>
      </dgm:t>
    </dgm:pt>
    <dgm:pt modelId="{142E5503-97F2-4772-A392-0247E3D6CEFF}">
      <dgm:prSet phldrT="[Text]"/>
      <dgm:spPr>
        <a:solidFill>
          <a:srgbClr val="ADAFAA"/>
        </a:solidFill>
        <a:scene3d>
          <a:camera prst="orthographicFront"/>
          <a:lightRig rig="threePt" dir="t"/>
        </a:scene3d>
        <a:sp3d>
          <a:bevelT/>
        </a:sp3d>
      </dgm:spPr>
      <dgm:t>
        <a:bodyPr/>
        <a:lstStyle/>
        <a:p>
          <a:r>
            <a:rPr lang="en-US" dirty="0">
              <a:solidFill>
                <a:schemeClr val="tx1"/>
              </a:solidFill>
            </a:rPr>
            <a:t>2. Select the three tips you find most useful.</a:t>
          </a:r>
        </a:p>
      </dgm:t>
    </dgm:pt>
    <dgm:pt modelId="{58D81126-97C3-4446-B6D9-B4EE5287C7E5}" type="parTrans" cxnId="{D7B8F081-5F62-4B7E-8B14-CEDA1F2360F5}">
      <dgm:prSet/>
      <dgm:spPr/>
      <dgm:t>
        <a:bodyPr/>
        <a:lstStyle/>
        <a:p>
          <a:endParaRPr lang="en-US"/>
        </a:p>
      </dgm:t>
    </dgm:pt>
    <dgm:pt modelId="{031C4FE8-C440-4D3B-9D6D-B7EFED56D2A4}" type="sibTrans" cxnId="{D7B8F081-5F62-4B7E-8B14-CEDA1F2360F5}">
      <dgm:prSet/>
      <dgm:spPr>
        <a:solidFill>
          <a:srgbClr val="A09151">
            <a:alpha val="90000"/>
          </a:srgbClr>
        </a:solidFill>
        <a:scene3d>
          <a:camera prst="orthographicFront"/>
          <a:lightRig rig="threePt" dir="t"/>
        </a:scene3d>
        <a:sp3d>
          <a:bevelT/>
        </a:sp3d>
      </dgm:spPr>
      <dgm:t>
        <a:bodyPr/>
        <a:lstStyle/>
        <a:p>
          <a:endParaRPr lang="en-US" dirty="0"/>
        </a:p>
      </dgm:t>
    </dgm:pt>
    <dgm:pt modelId="{72FD0F4F-A925-40B7-B39F-034F4FEEC0E2}">
      <dgm:prSet phldrT="[Text]"/>
      <dgm:spPr>
        <a:solidFill>
          <a:srgbClr val="ADAFAA"/>
        </a:solidFill>
        <a:scene3d>
          <a:camera prst="orthographicFront"/>
          <a:lightRig rig="threePt" dir="t"/>
        </a:scene3d>
        <a:sp3d>
          <a:bevelT/>
        </a:sp3d>
      </dgm:spPr>
      <dgm:t>
        <a:bodyPr/>
        <a:lstStyle/>
        <a:p>
          <a:r>
            <a:rPr lang="en-US" dirty="0">
              <a:solidFill>
                <a:schemeClr val="tx1"/>
              </a:solidFill>
            </a:rPr>
            <a:t>3. Share with the class.</a:t>
          </a:r>
        </a:p>
      </dgm:t>
    </dgm:pt>
    <dgm:pt modelId="{218C61F0-DA78-4A2E-938B-22FF2CC76C49}" type="parTrans" cxnId="{A793B7A2-183F-40A5-9680-4A3FE0C64A8B}">
      <dgm:prSet/>
      <dgm:spPr/>
      <dgm:t>
        <a:bodyPr/>
        <a:lstStyle/>
        <a:p>
          <a:endParaRPr lang="en-US"/>
        </a:p>
      </dgm:t>
    </dgm:pt>
    <dgm:pt modelId="{FC63A3B0-63E9-4EC0-80C0-FD874CBBDD87}" type="sibTrans" cxnId="{A793B7A2-183F-40A5-9680-4A3FE0C64A8B}">
      <dgm:prSet/>
      <dgm:spPr/>
      <dgm:t>
        <a:bodyPr/>
        <a:lstStyle/>
        <a:p>
          <a:endParaRPr lang="en-US"/>
        </a:p>
      </dgm:t>
    </dgm:pt>
    <dgm:pt modelId="{CD98CFC3-C0A8-4A79-AE8D-B15778CD2CEA}" type="pres">
      <dgm:prSet presAssocID="{B9A90C66-46DE-4CAA-8FD1-F120D4B9715A}" presName="outerComposite" presStyleCnt="0">
        <dgm:presLayoutVars>
          <dgm:chMax val="5"/>
          <dgm:dir/>
          <dgm:resizeHandles val="exact"/>
        </dgm:presLayoutVars>
      </dgm:prSet>
      <dgm:spPr/>
      <dgm:t>
        <a:bodyPr/>
        <a:lstStyle/>
        <a:p>
          <a:endParaRPr lang="en-US"/>
        </a:p>
      </dgm:t>
    </dgm:pt>
    <dgm:pt modelId="{1418F746-9CB6-4A7C-8A54-4574FFE7EF6A}" type="pres">
      <dgm:prSet presAssocID="{B9A90C66-46DE-4CAA-8FD1-F120D4B9715A}" presName="dummyMaxCanvas" presStyleCnt="0">
        <dgm:presLayoutVars/>
      </dgm:prSet>
      <dgm:spPr/>
    </dgm:pt>
    <dgm:pt modelId="{91440186-C5F6-4075-9D3B-65C808CB0007}" type="pres">
      <dgm:prSet presAssocID="{B9A90C66-46DE-4CAA-8FD1-F120D4B9715A}" presName="ThreeNodes_1" presStyleLbl="node1" presStyleIdx="0" presStyleCnt="3" custLinFactNeighborX="1119" custLinFactNeighborY="931">
        <dgm:presLayoutVars>
          <dgm:bulletEnabled val="1"/>
        </dgm:presLayoutVars>
      </dgm:prSet>
      <dgm:spPr/>
      <dgm:t>
        <a:bodyPr/>
        <a:lstStyle/>
        <a:p>
          <a:endParaRPr lang="en-US"/>
        </a:p>
      </dgm:t>
    </dgm:pt>
    <dgm:pt modelId="{C7FCCD18-F135-40E1-869D-B4B258BD6991}" type="pres">
      <dgm:prSet presAssocID="{B9A90C66-46DE-4CAA-8FD1-F120D4B9715A}" presName="ThreeNodes_2" presStyleLbl="node1" presStyleIdx="1" presStyleCnt="3">
        <dgm:presLayoutVars>
          <dgm:bulletEnabled val="1"/>
        </dgm:presLayoutVars>
      </dgm:prSet>
      <dgm:spPr/>
      <dgm:t>
        <a:bodyPr/>
        <a:lstStyle/>
        <a:p>
          <a:endParaRPr lang="en-US"/>
        </a:p>
      </dgm:t>
    </dgm:pt>
    <dgm:pt modelId="{5CDC8CBE-A997-45FB-B224-81BD909073A7}" type="pres">
      <dgm:prSet presAssocID="{B9A90C66-46DE-4CAA-8FD1-F120D4B9715A}" presName="ThreeNodes_3" presStyleLbl="node1" presStyleIdx="2" presStyleCnt="3">
        <dgm:presLayoutVars>
          <dgm:bulletEnabled val="1"/>
        </dgm:presLayoutVars>
      </dgm:prSet>
      <dgm:spPr/>
      <dgm:t>
        <a:bodyPr/>
        <a:lstStyle/>
        <a:p>
          <a:endParaRPr lang="en-US"/>
        </a:p>
      </dgm:t>
    </dgm:pt>
    <dgm:pt modelId="{880448F2-350E-4458-9312-C512B3EA2FD2}" type="pres">
      <dgm:prSet presAssocID="{B9A90C66-46DE-4CAA-8FD1-F120D4B9715A}" presName="ThreeConn_1-2" presStyleLbl="fgAccFollowNode1" presStyleIdx="0" presStyleCnt="2">
        <dgm:presLayoutVars>
          <dgm:bulletEnabled val="1"/>
        </dgm:presLayoutVars>
      </dgm:prSet>
      <dgm:spPr/>
      <dgm:t>
        <a:bodyPr/>
        <a:lstStyle/>
        <a:p>
          <a:endParaRPr lang="en-US"/>
        </a:p>
      </dgm:t>
    </dgm:pt>
    <dgm:pt modelId="{92E63E71-85E8-4BE2-B076-4031F03FAA97}" type="pres">
      <dgm:prSet presAssocID="{B9A90C66-46DE-4CAA-8FD1-F120D4B9715A}" presName="ThreeConn_2-3" presStyleLbl="fgAccFollowNode1" presStyleIdx="1" presStyleCnt="2">
        <dgm:presLayoutVars>
          <dgm:bulletEnabled val="1"/>
        </dgm:presLayoutVars>
      </dgm:prSet>
      <dgm:spPr/>
      <dgm:t>
        <a:bodyPr/>
        <a:lstStyle/>
        <a:p>
          <a:endParaRPr lang="en-US"/>
        </a:p>
      </dgm:t>
    </dgm:pt>
    <dgm:pt modelId="{8B6C1AC4-ACB9-441E-B67D-A72C52FAEF22}" type="pres">
      <dgm:prSet presAssocID="{B9A90C66-46DE-4CAA-8FD1-F120D4B9715A}" presName="ThreeNodes_1_text" presStyleLbl="node1" presStyleIdx="2" presStyleCnt="3">
        <dgm:presLayoutVars>
          <dgm:bulletEnabled val="1"/>
        </dgm:presLayoutVars>
      </dgm:prSet>
      <dgm:spPr/>
      <dgm:t>
        <a:bodyPr/>
        <a:lstStyle/>
        <a:p>
          <a:endParaRPr lang="en-US"/>
        </a:p>
      </dgm:t>
    </dgm:pt>
    <dgm:pt modelId="{6D22553A-F0BB-40E6-8B86-9C01980FE703}" type="pres">
      <dgm:prSet presAssocID="{B9A90C66-46DE-4CAA-8FD1-F120D4B9715A}" presName="ThreeNodes_2_text" presStyleLbl="node1" presStyleIdx="2" presStyleCnt="3">
        <dgm:presLayoutVars>
          <dgm:bulletEnabled val="1"/>
        </dgm:presLayoutVars>
      </dgm:prSet>
      <dgm:spPr/>
      <dgm:t>
        <a:bodyPr/>
        <a:lstStyle/>
        <a:p>
          <a:endParaRPr lang="en-US"/>
        </a:p>
      </dgm:t>
    </dgm:pt>
    <dgm:pt modelId="{07DB1403-ADBD-419D-8FD9-C4E4285CD86D}" type="pres">
      <dgm:prSet presAssocID="{B9A90C66-46DE-4CAA-8FD1-F120D4B9715A}" presName="ThreeNodes_3_text" presStyleLbl="node1" presStyleIdx="2" presStyleCnt="3">
        <dgm:presLayoutVars>
          <dgm:bulletEnabled val="1"/>
        </dgm:presLayoutVars>
      </dgm:prSet>
      <dgm:spPr/>
      <dgm:t>
        <a:bodyPr/>
        <a:lstStyle/>
        <a:p>
          <a:endParaRPr lang="en-US"/>
        </a:p>
      </dgm:t>
    </dgm:pt>
  </dgm:ptLst>
  <dgm:cxnLst>
    <dgm:cxn modelId="{0F69BCBE-EB8D-40CB-B1C5-4BEEE6DDA1D6}" type="presOf" srcId="{45457609-C204-41CE-A368-B7CE6691ACF8}" destId="{91440186-C5F6-4075-9D3B-65C808CB0007}" srcOrd="0" destOrd="0" presId="urn:microsoft.com/office/officeart/2005/8/layout/vProcess5"/>
    <dgm:cxn modelId="{8CBDC04D-6EEC-4F0F-98E9-CFC7D55324A4}" type="presOf" srcId="{45457609-C204-41CE-A368-B7CE6691ACF8}" destId="{8B6C1AC4-ACB9-441E-B67D-A72C52FAEF22}" srcOrd="1" destOrd="0" presId="urn:microsoft.com/office/officeart/2005/8/layout/vProcess5"/>
    <dgm:cxn modelId="{E1804890-3E2F-4E51-AB2C-3E06DBC0D7C0}" type="presOf" srcId="{72FD0F4F-A925-40B7-B39F-034F4FEEC0E2}" destId="{5CDC8CBE-A997-45FB-B224-81BD909073A7}" srcOrd="0" destOrd="0" presId="urn:microsoft.com/office/officeart/2005/8/layout/vProcess5"/>
    <dgm:cxn modelId="{B8C833BE-9746-4248-BCBE-A69A00401AB5}" type="presOf" srcId="{142E5503-97F2-4772-A392-0247E3D6CEFF}" destId="{C7FCCD18-F135-40E1-869D-B4B258BD6991}" srcOrd="0" destOrd="0" presId="urn:microsoft.com/office/officeart/2005/8/layout/vProcess5"/>
    <dgm:cxn modelId="{1F4C4D4C-61F1-4064-A27B-F9A7E609F992}" type="presOf" srcId="{4CFD00FB-2E4D-4450-B2B3-1DF8AABA8D96}" destId="{880448F2-350E-4458-9312-C512B3EA2FD2}" srcOrd="0" destOrd="0" presId="urn:microsoft.com/office/officeart/2005/8/layout/vProcess5"/>
    <dgm:cxn modelId="{5E2D2BB0-714B-4138-81FF-CA5C8F36FC36}" srcId="{B9A90C66-46DE-4CAA-8FD1-F120D4B9715A}" destId="{45457609-C204-41CE-A368-B7CE6691ACF8}" srcOrd="0" destOrd="0" parTransId="{E0E73178-EFF1-410E-8381-4CEFE3522285}" sibTransId="{4CFD00FB-2E4D-4450-B2B3-1DF8AABA8D96}"/>
    <dgm:cxn modelId="{F4F5A758-DE4D-4291-A020-AE73CD6CEA3E}" type="presOf" srcId="{142E5503-97F2-4772-A392-0247E3D6CEFF}" destId="{6D22553A-F0BB-40E6-8B86-9C01980FE703}" srcOrd="1" destOrd="0" presId="urn:microsoft.com/office/officeart/2005/8/layout/vProcess5"/>
    <dgm:cxn modelId="{EE4B2A96-4F75-4072-A97F-75C8B540F7A6}" type="presOf" srcId="{B9A90C66-46DE-4CAA-8FD1-F120D4B9715A}" destId="{CD98CFC3-C0A8-4A79-AE8D-B15778CD2CEA}" srcOrd="0" destOrd="0" presId="urn:microsoft.com/office/officeart/2005/8/layout/vProcess5"/>
    <dgm:cxn modelId="{3891FF99-B553-4304-84EE-3FA77CC23580}" type="presOf" srcId="{72FD0F4F-A925-40B7-B39F-034F4FEEC0E2}" destId="{07DB1403-ADBD-419D-8FD9-C4E4285CD86D}" srcOrd="1" destOrd="0" presId="urn:microsoft.com/office/officeart/2005/8/layout/vProcess5"/>
    <dgm:cxn modelId="{A793B7A2-183F-40A5-9680-4A3FE0C64A8B}" srcId="{B9A90C66-46DE-4CAA-8FD1-F120D4B9715A}" destId="{72FD0F4F-A925-40B7-B39F-034F4FEEC0E2}" srcOrd="2" destOrd="0" parTransId="{218C61F0-DA78-4A2E-938B-22FF2CC76C49}" sibTransId="{FC63A3B0-63E9-4EC0-80C0-FD874CBBDD87}"/>
    <dgm:cxn modelId="{32289483-E9B0-42B5-985F-6BE0CC9ACB27}" type="presOf" srcId="{031C4FE8-C440-4D3B-9D6D-B7EFED56D2A4}" destId="{92E63E71-85E8-4BE2-B076-4031F03FAA97}" srcOrd="0" destOrd="0" presId="urn:microsoft.com/office/officeart/2005/8/layout/vProcess5"/>
    <dgm:cxn modelId="{D7B8F081-5F62-4B7E-8B14-CEDA1F2360F5}" srcId="{B9A90C66-46DE-4CAA-8FD1-F120D4B9715A}" destId="{142E5503-97F2-4772-A392-0247E3D6CEFF}" srcOrd="1" destOrd="0" parTransId="{58D81126-97C3-4446-B6D9-B4EE5287C7E5}" sibTransId="{031C4FE8-C440-4D3B-9D6D-B7EFED56D2A4}"/>
    <dgm:cxn modelId="{533522D6-92C6-4708-BC25-110EA09E0933}" type="presParOf" srcId="{CD98CFC3-C0A8-4A79-AE8D-B15778CD2CEA}" destId="{1418F746-9CB6-4A7C-8A54-4574FFE7EF6A}" srcOrd="0" destOrd="0" presId="urn:microsoft.com/office/officeart/2005/8/layout/vProcess5"/>
    <dgm:cxn modelId="{096510B0-8536-4ED5-A38F-1883FD3EA27D}" type="presParOf" srcId="{CD98CFC3-C0A8-4A79-AE8D-B15778CD2CEA}" destId="{91440186-C5F6-4075-9D3B-65C808CB0007}" srcOrd="1" destOrd="0" presId="urn:microsoft.com/office/officeart/2005/8/layout/vProcess5"/>
    <dgm:cxn modelId="{38CABC63-B3A7-4009-BDEF-4F28811CFAB3}" type="presParOf" srcId="{CD98CFC3-C0A8-4A79-AE8D-B15778CD2CEA}" destId="{C7FCCD18-F135-40E1-869D-B4B258BD6991}" srcOrd="2" destOrd="0" presId="urn:microsoft.com/office/officeart/2005/8/layout/vProcess5"/>
    <dgm:cxn modelId="{5CA14319-D944-4E6B-80CB-BFCCFBFC4213}" type="presParOf" srcId="{CD98CFC3-C0A8-4A79-AE8D-B15778CD2CEA}" destId="{5CDC8CBE-A997-45FB-B224-81BD909073A7}" srcOrd="3" destOrd="0" presId="urn:microsoft.com/office/officeart/2005/8/layout/vProcess5"/>
    <dgm:cxn modelId="{F20D5A06-1474-4053-AC82-118A24DD31A0}" type="presParOf" srcId="{CD98CFC3-C0A8-4A79-AE8D-B15778CD2CEA}" destId="{880448F2-350E-4458-9312-C512B3EA2FD2}" srcOrd="4" destOrd="0" presId="urn:microsoft.com/office/officeart/2005/8/layout/vProcess5"/>
    <dgm:cxn modelId="{DD325403-FFF6-4AF0-94F6-81C9639E3985}" type="presParOf" srcId="{CD98CFC3-C0A8-4A79-AE8D-B15778CD2CEA}" destId="{92E63E71-85E8-4BE2-B076-4031F03FAA97}" srcOrd="5" destOrd="0" presId="urn:microsoft.com/office/officeart/2005/8/layout/vProcess5"/>
    <dgm:cxn modelId="{9935286E-6804-4231-BBD2-730C21FAB3B4}" type="presParOf" srcId="{CD98CFC3-C0A8-4A79-AE8D-B15778CD2CEA}" destId="{8B6C1AC4-ACB9-441E-B67D-A72C52FAEF22}" srcOrd="6" destOrd="0" presId="urn:microsoft.com/office/officeart/2005/8/layout/vProcess5"/>
    <dgm:cxn modelId="{4710BB93-C4B1-446D-A3F7-45301436EC6E}" type="presParOf" srcId="{CD98CFC3-C0A8-4A79-AE8D-B15778CD2CEA}" destId="{6D22553A-F0BB-40E6-8B86-9C01980FE703}" srcOrd="7" destOrd="0" presId="urn:microsoft.com/office/officeart/2005/8/layout/vProcess5"/>
    <dgm:cxn modelId="{7A04D1A7-745D-4F98-8944-BAE6B024E073}" type="presParOf" srcId="{CD98CFC3-C0A8-4A79-AE8D-B15778CD2CEA}" destId="{07DB1403-ADBD-419D-8FD9-C4E4285CD86D}"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dirty="0"/>
          </a:p>
        </p:txBody>
      </p:sp>
      <p:sp>
        <p:nvSpPr>
          <p:cNvPr id="3" name="Date Placeholder 2"/>
          <p:cNvSpPr>
            <a:spLocks noGrp="1"/>
          </p:cNvSpPr>
          <p:nvPr>
            <p:ph type="dt" sz="quarter" idx="1"/>
          </p:nvPr>
        </p:nvSpPr>
        <p:spPr>
          <a:xfrm>
            <a:off x="4014100" y="0"/>
            <a:ext cx="3070860" cy="470258"/>
          </a:xfrm>
          <a:prstGeom prst="rect">
            <a:avLst/>
          </a:prstGeom>
        </p:spPr>
        <p:txBody>
          <a:bodyPr vert="horz" lIns="94046" tIns="47023" rIns="94046" bIns="47023" rtlCol="0"/>
          <a:lstStyle>
            <a:lvl1pPr algn="r">
              <a:defRPr sz="1200"/>
            </a:lvl1pPr>
          </a:lstStyle>
          <a:p>
            <a:fld id="{CE63FD99-1BC8-4C19-8C05-125BC4D5DD75}" type="datetimeFigureOut">
              <a:rPr lang="en-US" smtClean="0"/>
              <a:t>12/4/2019</a:t>
            </a:fld>
            <a:endParaRPr lang="en-US" dirty="0"/>
          </a:p>
        </p:txBody>
      </p:sp>
      <p:sp>
        <p:nvSpPr>
          <p:cNvPr id="4" name="Footer Placeholder 3"/>
          <p:cNvSpPr>
            <a:spLocks noGrp="1"/>
          </p:cNvSpPr>
          <p:nvPr>
            <p:ph type="ftr" sz="quarter" idx="2"/>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100" y="8902344"/>
            <a:ext cx="3070860" cy="470257"/>
          </a:xfrm>
          <a:prstGeom prst="rect">
            <a:avLst/>
          </a:prstGeom>
        </p:spPr>
        <p:txBody>
          <a:bodyPr vert="horz" lIns="94046" tIns="47023" rIns="94046" bIns="47023" rtlCol="0" anchor="b"/>
          <a:lstStyle>
            <a:lvl1pPr algn="r">
              <a:defRPr sz="1200"/>
            </a:lvl1pPr>
          </a:lstStyle>
          <a:p>
            <a:fld id="{556092D6-6C33-456E-8110-D18B9AD7B9C4}" type="slidenum">
              <a:rPr lang="en-US" smtClean="0"/>
              <a:t>‹#›</a:t>
            </a:fld>
            <a:endParaRPr lang="en-US" dirty="0"/>
          </a:p>
        </p:txBody>
      </p:sp>
    </p:spTree>
    <p:extLst>
      <p:ext uri="{BB962C8B-B14F-4D97-AF65-F5344CB8AC3E}">
        <p14:creationId xmlns:p14="http://schemas.microsoft.com/office/powerpoint/2010/main" val="91795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dirty="0"/>
          </a:p>
        </p:txBody>
      </p:sp>
      <p:sp>
        <p:nvSpPr>
          <p:cNvPr id="3" name="Date Placeholder 2"/>
          <p:cNvSpPr>
            <a:spLocks noGrp="1"/>
          </p:cNvSpPr>
          <p:nvPr>
            <p:ph type="dt" idx="1"/>
          </p:nvPr>
        </p:nvSpPr>
        <p:spPr>
          <a:xfrm>
            <a:off x="4014100" y="0"/>
            <a:ext cx="3070860" cy="470258"/>
          </a:xfrm>
          <a:prstGeom prst="rect">
            <a:avLst/>
          </a:prstGeom>
        </p:spPr>
        <p:txBody>
          <a:bodyPr vert="horz" lIns="94046" tIns="47023" rIns="94046" bIns="47023" rtlCol="0"/>
          <a:lstStyle>
            <a:lvl1pPr algn="r">
              <a:defRPr sz="1200"/>
            </a:lvl1pPr>
          </a:lstStyle>
          <a:p>
            <a:fld id="{15970286-D86C-49F1-883A-E47D6CA0AEF0}" type="datetimeFigureOut">
              <a:rPr lang="en-US" smtClean="0"/>
              <a:t>12/4/2019</a:t>
            </a:fld>
            <a:endParaRPr lang="en-US" dirty="0"/>
          </a:p>
        </p:txBody>
      </p:sp>
      <p:sp>
        <p:nvSpPr>
          <p:cNvPr id="4" name="Slide Image Placeholder 3"/>
          <p:cNvSpPr>
            <a:spLocks noGrp="1" noRot="1" noChangeAspect="1"/>
          </p:cNvSpPr>
          <p:nvPr>
            <p:ph type="sldImg" idx="2"/>
          </p:nvPr>
        </p:nvSpPr>
        <p:spPr>
          <a:xfrm>
            <a:off x="730250" y="1171575"/>
            <a:ext cx="5626100" cy="3163888"/>
          </a:xfrm>
          <a:prstGeom prst="rect">
            <a:avLst/>
          </a:prstGeom>
          <a:noFill/>
          <a:ln w="12700">
            <a:solidFill>
              <a:prstClr val="black"/>
            </a:solidFill>
          </a:ln>
        </p:spPr>
        <p:txBody>
          <a:bodyPr vert="horz" lIns="94046" tIns="47023" rIns="94046" bIns="47023" rtlCol="0" anchor="ctr"/>
          <a:lstStyle/>
          <a:p>
            <a:endParaRPr lang="en-US" dirty="0"/>
          </a:p>
        </p:txBody>
      </p:sp>
      <p:sp>
        <p:nvSpPr>
          <p:cNvPr id="5" name="Notes Placeholder 4"/>
          <p:cNvSpPr>
            <a:spLocks noGrp="1"/>
          </p:cNvSpPr>
          <p:nvPr>
            <p:ph type="body" sz="quarter" idx="3"/>
          </p:nvPr>
        </p:nvSpPr>
        <p:spPr>
          <a:xfrm>
            <a:off x="708660" y="4510564"/>
            <a:ext cx="5669280" cy="3690461"/>
          </a:xfrm>
          <a:prstGeom prst="rect">
            <a:avLst/>
          </a:prstGeom>
        </p:spPr>
        <p:txBody>
          <a:bodyPr vert="horz" lIns="94046" tIns="47023" rIns="94046" bIns="470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902344"/>
            <a:ext cx="3070860" cy="470257"/>
          </a:xfrm>
          <a:prstGeom prst="rect">
            <a:avLst/>
          </a:prstGeom>
        </p:spPr>
        <p:txBody>
          <a:bodyPr vert="horz" lIns="94046" tIns="47023" rIns="94046" bIns="47023" rtlCol="0" anchor="b"/>
          <a:lstStyle>
            <a:lvl1pPr algn="r">
              <a:defRPr sz="1200"/>
            </a:lvl1pPr>
          </a:lstStyle>
          <a:p>
            <a:fld id="{F3009F9D-C8A0-4ADE-978E-602A0B4F64D0}" type="slidenum">
              <a:rPr lang="en-US" smtClean="0"/>
              <a:t>‹#›</a:t>
            </a:fld>
            <a:endParaRPr lang="en-US" dirty="0"/>
          </a:p>
        </p:txBody>
      </p:sp>
    </p:spTree>
    <p:extLst>
      <p:ext uri="{BB962C8B-B14F-4D97-AF65-F5344CB8AC3E}">
        <p14:creationId xmlns:p14="http://schemas.microsoft.com/office/powerpoint/2010/main" val="1746548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usmc-mccs.org/articles/marine-corps-adds-500-professional-relicensing-reimbursement-to-spouse-employment-resources/"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www.netpets.org/" TargetMode="External"/><Relationship Id="rId4" Type="http://schemas.openxmlformats.org/officeDocument/2006/relationships/hyperlink" Target="https://www.marines.mil/News/Messages/MARADMINS/Article/1856857/spouse-reimbursment-for-state-licensure-and-certification-cost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defensetravel.dod.mil/site/otherratesMile.cfm"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Lesson Introduction: </a:t>
            </a:r>
            <a:r>
              <a:rPr lang="en-US" sz="1200" b="1" kern="1200" dirty="0">
                <a:solidFill>
                  <a:schemeClr val="tx1"/>
                </a:solidFill>
                <a:effectLst/>
                <a:latin typeface="+mn-lt"/>
                <a:ea typeface="+mn-ea"/>
                <a:cs typeface="+mn-cs"/>
              </a:rPr>
              <a:t>2 minutes.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Introduce the lesson.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Welcome to </a:t>
            </a:r>
            <a:r>
              <a:rPr lang="en-US" sz="1200" i="1" kern="1200" dirty="0">
                <a:solidFill>
                  <a:schemeClr val="tx1"/>
                </a:solidFill>
                <a:effectLst/>
                <a:latin typeface="+mn-lt"/>
                <a:ea typeface="+mn-ea"/>
                <a:cs typeface="+mn-cs"/>
              </a:rPr>
              <a:t>Financial Planning for Permanent Change of Station (PCS).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Military Permanent Changes of Station (PCS) are a fact of life for Marines and their families.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lesson</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provides information to help you estimate travel costs for your next move and take steps to ensure a successful and cost-effective PCS.</a:t>
            </a:r>
          </a:p>
          <a:p>
            <a:endParaRPr lang="en-US" b="1" dirty="0"/>
          </a:p>
        </p:txBody>
      </p:sp>
      <p:sp>
        <p:nvSpPr>
          <p:cNvPr id="4" name="Slide Number Placeholder 3"/>
          <p:cNvSpPr>
            <a:spLocks noGrp="1"/>
          </p:cNvSpPr>
          <p:nvPr>
            <p:ph type="sldNum" sz="quarter" idx="10"/>
          </p:nvPr>
        </p:nvSpPr>
        <p:spPr/>
        <p:txBody>
          <a:bodyPr/>
          <a:lstStyle/>
          <a:p>
            <a:fld id="{F3009F9D-C8A0-4ADE-978E-602A0B4F64D0}" type="slidenum">
              <a:rPr lang="en-US" smtClean="0"/>
              <a:t>1</a:t>
            </a:fld>
            <a:endParaRPr lang="en-US" dirty="0"/>
          </a:p>
        </p:txBody>
      </p:sp>
    </p:spTree>
    <p:extLst>
      <p:ext uri="{BB962C8B-B14F-4D97-AF65-F5344CB8AC3E}">
        <p14:creationId xmlns:p14="http://schemas.microsoft.com/office/powerpoint/2010/main" val="3942457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Provide the learning objectives.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After completing this lesson, you should be able to:</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Estimate travel expenses associated with an upcoming PCS</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Apply strategies to ensure a smooth and cost-effective PCS</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Transition to the next topic.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Let’s begin by talking about expenses that you may incur prior to your move. </a:t>
            </a:r>
          </a:p>
          <a:p>
            <a:endParaRPr lang="en-US" dirty="0"/>
          </a:p>
        </p:txBody>
      </p:sp>
      <p:sp>
        <p:nvSpPr>
          <p:cNvPr id="4" name="Slide Number Placeholder 3"/>
          <p:cNvSpPr>
            <a:spLocks noGrp="1"/>
          </p:cNvSpPr>
          <p:nvPr>
            <p:ph type="sldNum" sz="quarter" idx="10"/>
          </p:nvPr>
        </p:nvSpPr>
        <p:spPr/>
        <p:txBody>
          <a:bodyPr/>
          <a:lstStyle/>
          <a:p>
            <a:fld id="{F3009F9D-C8A0-4ADE-978E-602A0B4F64D0}" type="slidenum">
              <a:rPr lang="en-US" smtClean="0"/>
              <a:t>2</a:t>
            </a:fld>
            <a:endParaRPr lang="en-US" dirty="0"/>
          </a:p>
        </p:txBody>
      </p:sp>
    </p:spTree>
    <p:extLst>
      <p:ext uri="{BB962C8B-B14F-4D97-AF65-F5344CB8AC3E}">
        <p14:creationId xmlns:p14="http://schemas.microsoft.com/office/powerpoint/2010/main" val="1089477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PCS Expenses: </a:t>
            </a:r>
            <a:r>
              <a:rPr lang="en-US" sz="1200" b="1" kern="1200" dirty="0">
                <a:solidFill>
                  <a:schemeClr val="tx1"/>
                </a:solidFill>
                <a:effectLst/>
                <a:latin typeface="+mn-lt"/>
                <a:ea typeface="+mn-ea"/>
                <a:cs typeface="+mn-cs"/>
              </a:rPr>
              <a:t>25 minutes. </a:t>
            </a:r>
            <a:endParaRPr lang="en-US"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Introduce this topic.</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topic presents lists of expenses that you may incur </a:t>
            </a:r>
            <a:r>
              <a:rPr lang="en-US" sz="1200" b="1" i="1" kern="1200" dirty="0">
                <a:solidFill>
                  <a:schemeClr val="tx1"/>
                </a:solidFill>
                <a:effectLst/>
                <a:latin typeface="+mn-lt"/>
                <a:ea typeface="+mn-ea"/>
                <a:cs typeface="+mn-cs"/>
              </a:rPr>
              <a:t>before</a:t>
            </a:r>
            <a:r>
              <a:rPr lang="en-US" sz="1200"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during</a:t>
            </a:r>
            <a:r>
              <a:rPr lang="en-US" sz="1200" kern="1200" dirty="0">
                <a:solidFill>
                  <a:schemeClr val="tx1"/>
                </a:solidFill>
                <a:effectLst/>
                <a:latin typeface="+mn-lt"/>
                <a:ea typeface="+mn-ea"/>
                <a:cs typeface="+mn-cs"/>
              </a:rPr>
              <a:t>, and </a:t>
            </a:r>
            <a:r>
              <a:rPr lang="en-US" sz="1200" b="1" i="1" kern="1200" dirty="0">
                <a:solidFill>
                  <a:schemeClr val="tx1"/>
                </a:solidFill>
                <a:effectLst/>
                <a:latin typeface="+mn-lt"/>
                <a:ea typeface="+mn-ea"/>
                <a:cs typeface="+mn-cs"/>
              </a:rPr>
              <a:t>after </a:t>
            </a:r>
            <a:r>
              <a:rPr lang="en-US" sz="1200" kern="1200" dirty="0">
                <a:solidFill>
                  <a:schemeClr val="tx1"/>
                </a:solidFill>
                <a:effectLst/>
                <a:latin typeface="+mn-lt"/>
                <a:ea typeface="+mn-ea"/>
                <a:cs typeface="+mn-cs"/>
              </a:rPr>
              <a:t>your Permanent Change of Station (PCS) move.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These lists are not all inclusive but are intended to get you thinking about the types of expenses you may encounter in preparation for your move.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Planning is the key to a financially successful relocation. You will find there are many areas of your finances that need attention — and perhaps some changes — before you embark on your relocation.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Doing your research and planning for your future will assist you in having the smoothest move possible.</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Present expenses that Service members may incur before a move.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Here is a list of expenses that you may incur prior to your PCS.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House hunting trip:</a:t>
            </a:r>
            <a:r>
              <a:rPr lang="en-US" sz="1200" kern="1200" dirty="0">
                <a:solidFill>
                  <a:schemeClr val="tx1"/>
                </a:solidFill>
                <a:effectLst/>
                <a:latin typeface="+mn-lt"/>
                <a:ea typeface="+mn-ea"/>
                <a:cs typeface="+mn-cs"/>
              </a:rPr>
              <a:t> The Marine Corps can grant house hunting leave but does not pay for the travel and lodging costs. You will need to think about how you will pay for and complete this trip. Questions to consider regarding a house hunting trip include: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How will you get to the new location? Will you travel by Privately Owned Vehicle (POV), fly, or take a train?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What is the most cost-effective mode of transportation?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Where will you stay once you arrive?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How long will you plan to stay?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Do you have money set aside to complete this trip?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Do you know anyone in the local area you can stay with?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Do you know anyone who can give you some tips on the area?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Move-out:</a:t>
            </a:r>
            <a:r>
              <a:rPr lang="en-US" sz="1200" kern="1200" dirty="0">
                <a:solidFill>
                  <a:schemeClr val="tx1"/>
                </a:solidFill>
                <a:effectLst/>
                <a:latin typeface="+mn-lt"/>
                <a:ea typeface="+mn-ea"/>
                <a:cs typeface="+mn-cs"/>
              </a:rPr>
              <a:t> Expenses related to moving out may include selling costs, painting, repairs, dismantling major appliances, cleaning or cleaning services, lawn maintenance, drinks and snacks or tips for packers and movers, moving your vehicle, and temporary storage. Service members are entitled to 90 days of temporary storage when their household goods are being moved at government expense on PCS orders. Storage may be used at origin, in route, or at the final destination.</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Car preparation:</a:t>
            </a:r>
            <a:r>
              <a:rPr lang="en-US" sz="1200" kern="1200" dirty="0">
                <a:solidFill>
                  <a:schemeClr val="tx1"/>
                </a:solidFill>
                <a:effectLst/>
                <a:latin typeface="+mn-lt"/>
                <a:ea typeface="+mn-ea"/>
                <a:cs typeface="+mn-cs"/>
              </a:rPr>
              <a:t> Maintenance to your car may be needed before driving long distances. If moving overseas, you may want to purchase extra parts that may be hard to find at your new location. If you are going to sell or store your car, you may need to set aside money for the purchase of a vehicle at your new duty station.</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Loss of spouse’s income:</a:t>
            </a:r>
            <a:r>
              <a:rPr lang="en-US" sz="1200" kern="1200" dirty="0">
                <a:solidFill>
                  <a:schemeClr val="tx1"/>
                </a:solidFill>
                <a:effectLst/>
                <a:latin typeface="+mn-lt"/>
                <a:ea typeface="+mn-ea"/>
                <a:cs typeface="+mn-cs"/>
              </a:rPr>
              <a:t> Loss of a spouse’s income until employment at the new duty station is often the single biggest negative financial effect of a military PCS. Questions to ask yourselves in this area include:</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Have you budgeted for the time that you expect it may take for your spouse to secure a new job?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What if it takes longer than you anticipate?</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Will your family member need to acquire licensure or new training to meet the employment requirements at the new location? </a:t>
            </a: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Instructor Note:</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Marine Corps offers some </a:t>
            </a:r>
            <a:r>
              <a:rPr lang="en-US" sz="1200" u="sng" kern="1200" dirty="0">
                <a:solidFill>
                  <a:schemeClr val="tx1"/>
                </a:solidFill>
                <a:effectLst/>
                <a:latin typeface="+mn-lt"/>
                <a:ea typeface="+mn-ea"/>
                <a:cs typeface="+mn-cs"/>
                <a:hlinkClick r:id="rId3"/>
              </a:rPr>
              <a:t>professional relicensing reimbursement</a:t>
            </a:r>
            <a:r>
              <a:rPr lang="en-US" sz="1200" kern="1200" dirty="0">
                <a:solidFill>
                  <a:schemeClr val="tx1"/>
                </a:solidFill>
                <a:effectLst/>
                <a:latin typeface="+mn-lt"/>
                <a:ea typeface="+mn-ea"/>
                <a:cs typeface="+mn-cs"/>
              </a:rPr>
              <a:t> to Marine Corps spouses.  See </a:t>
            </a:r>
            <a:r>
              <a:rPr lang="en-US" sz="1200" u="sng" kern="1200" dirty="0">
                <a:solidFill>
                  <a:schemeClr val="tx1"/>
                </a:solidFill>
                <a:effectLst/>
                <a:latin typeface="+mn-lt"/>
                <a:ea typeface="+mn-ea"/>
                <a:cs typeface="+mn-cs"/>
                <a:hlinkClick r:id="rId4"/>
              </a:rPr>
              <a:t>MARADMIN 304/19</a:t>
            </a:r>
            <a:r>
              <a:rPr lang="en-US" sz="1200" kern="1200" dirty="0">
                <a:solidFill>
                  <a:schemeClr val="tx1"/>
                </a:solidFill>
                <a:effectLst/>
                <a:latin typeface="+mn-lt"/>
                <a:ea typeface="+mn-ea"/>
                <a:cs typeface="+mn-cs"/>
              </a:rPr>
              <a:t> for more information.</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How is the job market at the new location? Is there a shortage or surplus of jobs?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What type of pay is associated with the typical work your family member engages in?</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If you do rely on a second income, do you have child care needs? What are the average costs of child care in your new location?</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The Family Member Employment Assistance Program (FMEAP) at your current installation can help you research and plan before departing and refer you to the FMEAP at your new installation.</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Eligibility for unemployment insurance benefits due to the transfer of a military spouse is determined by each state and the laws change regularly. To determine whether your spouse is entitled to unemployment insurance, contact the Employment Commission in your current state.</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Medical and dental:</a:t>
            </a:r>
            <a:r>
              <a:rPr lang="en-US" sz="1200" kern="1200" dirty="0">
                <a:solidFill>
                  <a:schemeClr val="tx1"/>
                </a:solidFill>
                <a:effectLst/>
                <a:latin typeface="+mn-lt"/>
                <a:ea typeface="+mn-ea"/>
                <a:cs typeface="+mn-cs"/>
              </a:rPr>
              <a:t> Especially if moving overseas, there may be some medical and dental expenses, such as the medical screening for dependents, immunizations, advance prescription refills to avoid running out or needing to pay for refills while in transit, wisdom teeth extraction, braces, etc.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Pets:</a:t>
            </a:r>
            <a:r>
              <a:rPr lang="en-US" sz="1200" kern="1200" dirty="0">
                <a:solidFill>
                  <a:schemeClr val="tx1"/>
                </a:solidFill>
                <a:effectLst/>
                <a:latin typeface="+mn-lt"/>
                <a:ea typeface="+mn-ea"/>
                <a:cs typeface="+mn-cs"/>
              </a:rPr>
              <a:t> Pet expenses include visits to the veterinarian to ensure your pet is current on immunizations, possible quarantine fees, boarding, medications, airline crates, and fees. If you cannot afford to bring your pet with you, rehome your pet or check into pet foster care at </a:t>
            </a:r>
            <a:r>
              <a:rPr lang="en-US" sz="1200" u="sng" kern="1200" dirty="0">
                <a:solidFill>
                  <a:schemeClr val="tx1"/>
                </a:solidFill>
                <a:effectLst/>
                <a:latin typeface="+mn-lt"/>
                <a:ea typeface="+mn-ea"/>
                <a:cs typeface="+mn-cs"/>
                <a:hlinkClick r:id="rId5"/>
              </a:rPr>
              <a:t>www.netpets.org</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Passports and visas: </a:t>
            </a:r>
            <a:r>
              <a:rPr lang="en-US" sz="1200" kern="1200" dirty="0">
                <a:solidFill>
                  <a:schemeClr val="tx1"/>
                </a:solidFill>
                <a:effectLst/>
                <a:latin typeface="+mn-lt"/>
                <a:ea typeface="+mn-ea"/>
                <a:cs typeface="+mn-cs"/>
              </a:rPr>
              <a:t>Passport and visas for each family member are needed for overseas transfers. With command approval, the cost for these may be reimbursed. You can get more information on passport costs from the State Department website.</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Ask: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Can anyone think of other expenses before the move? </a:t>
            </a:r>
            <a:endParaRPr lang="en-US" dirty="0"/>
          </a:p>
        </p:txBody>
      </p:sp>
      <p:sp>
        <p:nvSpPr>
          <p:cNvPr id="4" name="Slide Number Placeholder 3"/>
          <p:cNvSpPr>
            <a:spLocks noGrp="1"/>
          </p:cNvSpPr>
          <p:nvPr>
            <p:ph type="sldNum" sz="quarter" idx="5"/>
          </p:nvPr>
        </p:nvSpPr>
        <p:spPr/>
        <p:txBody>
          <a:bodyPr/>
          <a:lstStyle/>
          <a:p>
            <a:fld id="{F3009F9D-C8A0-4ADE-978E-602A0B4F64D0}" type="slidenum">
              <a:rPr lang="en-US" smtClean="0"/>
              <a:t>3</a:t>
            </a:fld>
            <a:endParaRPr lang="en-US" dirty="0"/>
          </a:p>
        </p:txBody>
      </p:sp>
    </p:spTree>
    <p:extLst>
      <p:ext uri="{BB962C8B-B14F-4D97-AF65-F5344CB8AC3E}">
        <p14:creationId xmlns:p14="http://schemas.microsoft.com/office/powerpoint/2010/main" val="1384573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Present expenses that Service members may incur during a move.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 will also incur expenses while in transit, such as: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Driving your POV:</a:t>
            </a:r>
            <a:r>
              <a:rPr lang="en-US" sz="1200" kern="1200" dirty="0">
                <a:solidFill>
                  <a:schemeClr val="tx1"/>
                </a:solidFill>
                <a:effectLst/>
                <a:latin typeface="+mn-lt"/>
                <a:ea typeface="+mn-ea"/>
                <a:cs typeface="+mn-cs"/>
              </a:rPr>
              <a:t> The government estimates that you will travel 350 miles per day. You can find the current mileage allowance at: </a:t>
            </a:r>
            <a:r>
              <a:rPr lang="en-US" sz="1200" u="sng" kern="1200" dirty="0">
                <a:solidFill>
                  <a:schemeClr val="tx1"/>
                </a:solidFill>
                <a:effectLst/>
                <a:latin typeface="+mn-lt"/>
                <a:ea typeface="+mn-ea"/>
                <a:cs typeface="+mn-cs"/>
                <a:hlinkClick r:id="rId3"/>
              </a:rPr>
              <a:t>http://www.defensetravel.dod.mil/site/otherratesMile.cfm</a:t>
            </a:r>
            <a:r>
              <a:rPr lang="en-US" sz="1200" kern="1200" dirty="0">
                <a:solidFill>
                  <a:schemeClr val="tx1"/>
                </a:solidFill>
                <a:effectLst/>
                <a:latin typeface="+mn-lt"/>
                <a:ea typeface="+mn-ea"/>
                <a:cs typeface="+mn-cs"/>
              </a:rPr>
              <a:t>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Remember that if the government mileage rate is less than the allotted IRS mileage rate then you can include the difference in your deduction of expenses not reimbursed by the government.</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Overnight accommodations:</a:t>
            </a:r>
            <a:r>
              <a:rPr lang="en-US" sz="1200" kern="1200" dirty="0">
                <a:solidFill>
                  <a:schemeClr val="tx1"/>
                </a:solidFill>
                <a:effectLst/>
                <a:latin typeface="+mn-lt"/>
                <a:ea typeface="+mn-ea"/>
                <a:cs typeface="+mn-cs"/>
              </a:rPr>
              <a:t> The government estimates you will need lodging every 350 miles.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Food:</a:t>
            </a:r>
            <a:r>
              <a:rPr lang="en-US" sz="1200" kern="1200" dirty="0">
                <a:solidFill>
                  <a:schemeClr val="tx1"/>
                </a:solidFill>
                <a:effectLst/>
                <a:latin typeface="+mn-lt"/>
                <a:ea typeface="+mn-ea"/>
                <a:cs typeface="+mn-cs"/>
              </a:rPr>
              <a:t> You must estimate what it will cost to feed yourself and your family during the move. Be realistic about how your family eats when on the road. Do you like to eat out? Do you pack your own food? Do you stop at the grocery store along the way? Be sure to include the cost of snacks and beverages in this calculation.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Tolls:</a:t>
            </a:r>
            <a:r>
              <a:rPr lang="en-US" sz="1200" kern="1200" dirty="0">
                <a:solidFill>
                  <a:schemeClr val="tx1"/>
                </a:solidFill>
                <a:effectLst/>
                <a:latin typeface="+mn-lt"/>
                <a:ea typeface="+mn-ea"/>
                <a:cs typeface="+mn-cs"/>
              </a:rPr>
              <a:t> If your chosen route has tolls, you should budget for this. Toll fees are easily overlooked and can add up quickly.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Recreational costs:</a:t>
            </a:r>
            <a:r>
              <a:rPr lang="en-US" sz="1200" kern="1200" dirty="0">
                <a:solidFill>
                  <a:schemeClr val="tx1"/>
                </a:solidFill>
                <a:effectLst/>
                <a:latin typeface="+mn-lt"/>
                <a:ea typeface="+mn-ea"/>
                <a:cs typeface="+mn-cs"/>
              </a:rPr>
              <a:t> If it is not too far out of the way and time permits, side trips can be a great way to break up the travel and have a mini-vacation while in transit. If you plan on taking any side trips, be sure to include that in your budget for the move. Also, you and your family may come across items that you would like to purchase as mementos. Be sure to budget some money for this type of thing. If you have children, giving them a set amount of spending money for the trip can make the move more fun and is a good way to help them learn about budgeting.</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Ask: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Can anyone think of other expenses during the move? </a:t>
            </a:r>
          </a:p>
          <a:p>
            <a:endParaRPr lang="en-US" dirty="0"/>
          </a:p>
        </p:txBody>
      </p:sp>
      <p:sp>
        <p:nvSpPr>
          <p:cNvPr id="4" name="Slide Number Placeholder 3"/>
          <p:cNvSpPr>
            <a:spLocks noGrp="1"/>
          </p:cNvSpPr>
          <p:nvPr>
            <p:ph type="sldNum" sz="quarter" idx="5"/>
          </p:nvPr>
        </p:nvSpPr>
        <p:spPr/>
        <p:txBody>
          <a:bodyPr/>
          <a:lstStyle/>
          <a:p>
            <a:fld id="{F3009F9D-C8A0-4ADE-978E-602A0B4F64D0}" type="slidenum">
              <a:rPr lang="en-US" smtClean="0"/>
              <a:t>4</a:t>
            </a:fld>
            <a:endParaRPr lang="en-US" dirty="0"/>
          </a:p>
        </p:txBody>
      </p:sp>
    </p:spTree>
    <p:extLst>
      <p:ext uri="{BB962C8B-B14F-4D97-AF65-F5344CB8AC3E}">
        <p14:creationId xmlns:p14="http://schemas.microsoft.com/office/powerpoint/2010/main" val="3977370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Activity: Estimating Travel Costs and Reimbursements (13 minutes)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Introduce the activity. (1 minute)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Explain that the purpose of this activity is to estimate travel costs and reimbursements that you may incur </a:t>
            </a:r>
            <a:r>
              <a:rPr lang="en-US" sz="1200" b="1" i="1" kern="1200" dirty="0">
                <a:solidFill>
                  <a:schemeClr val="tx1"/>
                </a:solidFill>
                <a:effectLst/>
                <a:latin typeface="+mn-lt"/>
                <a:ea typeface="+mn-ea"/>
                <a:cs typeface="+mn-cs"/>
              </a:rPr>
              <a:t>during</a:t>
            </a:r>
            <a:r>
              <a:rPr lang="en-US" sz="1200" kern="1200" dirty="0">
                <a:solidFill>
                  <a:schemeClr val="tx1"/>
                </a:solidFill>
                <a:effectLst/>
                <a:latin typeface="+mn-lt"/>
                <a:ea typeface="+mn-ea"/>
                <a:cs typeface="+mn-cs"/>
              </a:rPr>
              <a:t> a PCS move.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Have participants work individually during this activity. </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Conduct the activity. (10 minutes)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Distribute the </a:t>
            </a:r>
            <a:r>
              <a:rPr lang="en-US" sz="1200" i="1" kern="1200" dirty="0">
                <a:solidFill>
                  <a:schemeClr val="tx1"/>
                </a:solidFill>
                <a:effectLst/>
                <a:latin typeface="+mn-lt"/>
                <a:ea typeface="+mn-ea"/>
                <a:cs typeface="+mn-cs"/>
              </a:rPr>
              <a:t>Handout: Estimated Travel Costs and Reimbursements</a:t>
            </a:r>
            <a:r>
              <a:rPr lang="en-US" sz="1200" kern="1200" dirty="0">
                <a:solidFill>
                  <a:schemeClr val="tx1"/>
                </a:solidFill>
                <a:effectLst/>
                <a:latin typeface="+mn-lt"/>
                <a:ea typeface="+mn-ea"/>
                <a:cs typeface="+mn-cs"/>
              </a:rPr>
              <a:t> (one per participant).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Provide the following instructions: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If you are preparing for a PCS move, you will use your new duty location to estimate expenses in this activity.</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If you have not received PCS orders, select a new duty station where you’ve always wanted to go.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First, estimate your travel costs by completing the first page of the worksheet. Use the links and tips on the worksheet to look up driving distances, costs of accommodations, etc.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Second, determine your estimated reimbursements.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Compare your costs to reimbursements. Which is larger?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Give participants about </a:t>
            </a:r>
            <a:r>
              <a:rPr lang="en-US" sz="1200" b="1" kern="1200" dirty="0">
                <a:solidFill>
                  <a:schemeClr val="tx1"/>
                </a:solidFill>
                <a:effectLst/>
                <a:latin typeface="+mn-lt"/>
                <a:ea typeface="+mn-ea"/>
                <a:cs typeface="+mn-cs"/>
              </a:rPr>
              <a:t>10 minutes</a:t>
            </a:r>
            <a:r>
              <a:rPr lang="en-US" sz="1200" kern="1200" dirty="0">
                <a:solidFill>
                  <a:schemeClr val="tx1"/>
                </a:solidFill>
                <a:effectLst/>
                <a:latin typeface="+mn-lt"/>
                <a:ea typeface="+mn-ea"/>
                <a:cs typeface="+mn-cs"/>
              </a:rPr>
              <a:t> to complete the worksheet.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Debrief the activity. (2 minutes)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Ask: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did your costs compare to your reimbursements?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Were you surprised by any of the amounts on the worksheet?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Summarize this activity.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Excel worksheet has been developed for this lesson called “Financial Planning for a PCS Move” that you should complete after training.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Use the amounts from this activity worksheet as you complete this electronic financial planning worksheet. </a:t>
            </a:r>
          </a:p>
          <a:p>
            <a:endParaRPr lang="en-US" dirty="0"/>
          </a:p>
        </p:txBody>
      </p:sp>
      <p:sp>
        <p:nvSpPr>
          <p:cNvPr id="4" name="Slide Number Placeholder 3"/>
          <p:cNvSpPr>
            <a:spLocks noGrp="1"/>
          </p:cNvSpPr>
          <p:nvPr>
            <p:ph type="sldNum" sz="quarter" idx="10"/>
          </p:nvPr>
        </p:nvSpPr>
        <p:spPr/>
        <p:txBody>
          <a:bodyPr/>
          <a:lstStyle/>
          <a:p>
            <a:fld id="{F3009F9D-C8A0-4ADE-978E-602A0B4F64D0}" type="slidenum">
              <a:rPr lang="en-US" smtClean="0"/>
              <a:t>5</a:t>
            </a:fld>
            <a:endParaRPr lang="en-US" dirty="0"/>
          </a:p>
        </p:txBody>
      </p:sp>
    </p:spTree>
    <p:extLst>
      <p:ext uri="{BB962C8B-B14F-4D97-AF65-F5344CB8AC3E}">
        <p14:creationId xmlns:p14="http://schemas.microsoft.com/office/powerpoint/2010/main" val="1338274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Present expenses that Service members may incur after the move at their new duty station.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It’s important to consider all aspects of setting up your new home. Expenses you may encounter at your new duty station include: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Temporary lodging and food:</a:t>
            </a:r>
            <a:r>
              <a:rPr lang="en-US" sz="1200" kern="1200" dirty="0">
                <a:solidFill>
                  <a:schemeClr val="tx1"/>
                </a:solidFill>
                <a:effectLst/>
                <a:latin typeface="+mn-lt"/>
                <a:ea typeface="+mn-ea"/>
                <a:cs typeface="+mn-cs"/>
              </a:rPr>
              <a:t> You may need a temporary place to stay until you find a permanent home. To save money, try to find a place with a kitchen so you can prepare your own meals and avoid the expenses of eating out. Consider using the Navy Lodge, Inns of the Corps, MCCS Recreational Lodging, or other military service’s installation facilities.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Rental deposits/house purchase closing costs:</a:t>
            </a:r>
            <a:r>
              <a:rPr lang="en-US" sz="1200" kern="1200" dirty="0">
                <a:solidFill>
                  <a:schemeClr val="tx1"/>
                </a:solidFill>
                <a:effectLst/>
                <a:latin typeface="+mn-lt"/>
                <a:ea typeface="+mn-ea"/>
                <a:cs typeface="+mn-cs"/>
              </a:rPr>
              <a:t> Generally, you will not receive your security deposit from the house or apartment you just vacated until 30 to 60 days after you have left. Therefore, if you plan to rent at your new location, you’ll need to save for that security deposit. If you sold your home, you should have money from the sale to apply toward closing costs on your next home. If not, you will need to save that money in advance.</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Utility deposits: </a:t>
            </a:r>
            <a:r>
              <a:rPr lang="en-US" sz="1200" kern="1200" dirty="0">
                <a:solidFill>
                  <a:schemeClr val="tx1"/>
                </a:solidFill>
                <a:effectLst/>
                <a:latin typeface="+mn-lt"/>
                <a:ea typeface="+mn-ea"/>
                <a:cs typeface="+mn-cs"/>
              </a:rPr>
              <a:t>Bring a letter of reference from previous utility companies stating that you paid on time to possibly get deposit fees waived or reduced at your new duty station. If you are a member of certain credit unions, your utility deposits may also be waived. A good credit score can also help you get deposits waived, so bring a current copy of your credit report.</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Laundromat:</a:t>
            </a:r>
            <a:r>
              <a:rPr lang="en-US" sz="1200" kern="1200" dirty="0">
                <a:solidFill>
                  <a:schemeClr val="tx1"/>
                </a:solidFill>
                <a:effectLst/>
                <a:latin typeface="+mn-lt"/>
                <a:ea typeface="+mn-ea"/>
                <a:cs typeface="+mn-cs"/>
              </a:rPr>
              <a:t> If using a laundromat, try to do your laundry once you have accumulated full loads, rather than paying to wash only a few items at a time.</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Cleaning supplies/food staples: </a:t>
            </a:r>
            <a:r>
              <a:rPr lang="en-US" sz="1200" kern="1200" dirty="0">
                <a:solidFill>
                  <a:schemeClr val="tx1"/>
                </a:solidFill>
                <a:effectLst/>
                <a:latin typeface="+mn-lt"/>
                <a:ea typeface="+mn-ea"/>
                <a:cs typeface="+mn-cs"/>
              </a:rPr>
              <a:t>Expect to spend more than usual at your first trip to the commissary. You will have to restock food and cleaning supplies that you could not ship. Look for coupons at the commissary to cut expenses.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Home furnishings:</a:t>
            </a:r>
            <a:r>
              <a:rPr lang="en-US" sz="1200" kern="1200" dirty="0">
                <a:solidFill>
                  <a:schemeClr val="tx1"/>
                </a:solidFill>
                <a:effectLst/>
                <a:latin typeface="+mn-lt"/>
                <a:ea typeface="+mn-ea"/>
                <a:cs typeface="+mn-cs"/>
              </a:rPr>
              <a:t> If you need furniture, consider checking with the Thrift store on the installation or in the ads in the installation newspaper. Craigslist and other internet sites can also offer great savings. Be cautious of “easy money” solutions (e.g., payday lenders, pawn shops, title loans) and easy financing (e.g., rent-to-own) when setting up your new household. Take advantage of the layaway program at the Exchange for quality and affordability.</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Insurance:</a:t>
            </a:r>
            <a:r>
              <a:rPr lang="en-US" sz="1200" kern="1200" dirty="0">
                <a:solidFill>
                  <a:schemeClr val="tx1"/>
                </a:solidFill>
                <a:effectLst/>
                <a:latin typeface="+mn-lt"/>
                <a:ea typeface="+mn-ea"/>
                <a:cs typeface="+mn-cs"/>
              </a:rPr>
              <a:t> Your insurance may cost a bit more or less at your new duty station. Check with your auto and home insurance company for rates. Make sure your mileage from home to work is changed on your policy, especially if it is fewer miles.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Car registration/licenses/personal property tax:</a:t>
            </a:r>
            <a:r>
              <a:rPr lang="en-US" sz="1200" kern="1200" dirty="0">
                <a:solidFill>
                  <a:schemeClr val="tx1"/>
                </a:solidFill>
                <a:effectLst/>
                <a:latin typeface="+mn-lt"/>
                <a:ea typeface="+mn-ea"/>
                <a:cs typeface="+mn-cs"/>
              </a:rPr>
              <a:t> Check with the state motor vehicle department or installation to find out what the rules are at your new duty station.</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Childcare and schools:</a:t>
            </a:r>
            <a:r>
              <a:rPr lang="en-US" sz="1200" kern="1200" dirty="0">
                <a:solidFill>
                  <a:schemeClr val="tx1"/>
                </a:solidFill>
                <a:effectLst/>
                <a:latin typeface="+mn-lt"/>
                <a:ea typeface="+mn-ea"/>
                <a:cs typeface="+mn-cs"/>
              </a:rPr>
              <a:t> Childcare and school costs may change with a move. Transferring children to a new school may involve tuition, uniforms, and new clothes. It’s important to examine these costs as you make decisions regarding public or private school for your children.</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Ask: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Can anyone think of other expenses after the move at the new duty station? </a:t>
            </a: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Transition to the next topic.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Now that you understand what potential expenses are associated with a PCS move, let’s explore tips and strategies for ensuring a smooth move. </a:t>
            </a:r>
          </a:p>
          <a:p>
            <a:endParaRPr lang="en-US" dirty="0"/>
          </a:p>
        </p:txBody>
      </p:sp>
      <p:sp>
        <p:nvSpPr>
          <p:cNvPr id="4" name="Slide Number Placeholder 3"/>
          <p:cNvSpPr>
            <a:spLocks noGrp="1"/>
          </p:cNvSpPr>
          <p:nvPr>
            <p:ph type="sldNum" sz="quarter" idx="5"/>
          </p:nvPr>
        </p:nvSpPr>
        <p:spPr/>
        <p:txBody>
          <a:bodyPr/>
          <a:lstStyle/>
          <a:p>
            <a:fld id="{F3009F9D-C8A0-4ADE-978E-602A0B4F64D0}" type="slidenum">
              <a:rPr lang="en-US" smtClean="0"/>
              <a:t>6</a:t>
            </a:fld>
            <a:endParaRPr lang="en-US" dirty="0"/>
          </a:p>
        </p:txBody>
      </p:sp>
    </p:spTree>
    <p:extLst>
      <p:ext uri="{BB962C8B-B14F-4D97-AF65-F5344CB8AC3E}">
        <p14:creationId xmlns:p14="http://schemas.microsoft.com/office/powerpoint/2010/main" val="2088174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Financial Tips for a Smooth Move: </a:t>
            </a:r>
            <a:r>
              <a:rPr lang="en-US" sz="1200" b="1" kern="1200" dirty="0">
                <a:solidFill>
                  <a:schemeClr val="tx1"/>
                </a:solidFill>
                <a:effectLst/>
                <a:latin typeface="+mn-lt"/>
                <a:ea typeface="+mn-ea"/>
                <a:cs typeface="+mn-cs"/>
              </a:rPr>
              <a:t>13 minutes. </a:t>
            </a:r>
            <a:endParaRPr lang="en-US"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Activity: Financial Tips for a Smooth Move (10 minutes)</a:t>
            </a:r>
            <a:endParaRPr lang="en-US"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Introduce the activity. (1 minute)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Explain that the purpose of this activity is to review tips and guidelines that can help ensure a smooth move.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Have participants work individually during this activity.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Conduct the activity. (8 minutes)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Distribute the </a:t>
            </a:r>
            <a:r>
              <a:rPr lang="en-US" sz="1200" i="1" kern="1200" dirty="0">
                <a:solidFill>
                  <a:schemeClr val="tx1"/>
                </a:solidFill>
                <a:effectLst/>
                <a:latin typeface="+mn-lt"/>
                <a:ea typeface="+mn-ea"/>
                <a:cs typeface="+mn-cs"/>
              </a:rPr>
              <a:t>Handout: Tips for a Smooth PCS Move</a:t>
            </a:r>
            <a:r>
              <a:rPr lang="en-US" sz="1200" kern="1200" dirty="0">
                <a:solidFill>
                  <a:schemeClr val="tx1"/>
                </a:solidFill>
                <a:effectLst/>
                <a:latin typeface="+mn-lt"/>
                <a:ea typeface="+mn-ea"/>
                <a:cs typeface="+mn-cs"/>
              </a:rPr>
              <a:t> (one per participant).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Provide the following instructions: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Review the tips and strategies for a smooth PCS transfer on the handout.</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Select the top three tips that you find most useful.   </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Be prepared to share your top tips with the class.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Give participants about </a:t>
            </a:r>
            <a:r>
              <a:rPr lang="en-US" sz="1200" b="1" kern="1200" dirty="0">
                <a:solidFill>
                  <a:schemeClr val="tx1"/>
                </a:solidFill>
                <a:effectLst/>
                <a:latin typeface="+mn-lt"/>
                <a:ea typeface="+mn-ea"/>
                <a:cs typeface="+mn-cs"/>
              </a:rPr>
              <a:t>7 minutes</a:t>
            </a:r>
            <a:r>
              <a:rPr lang="en-US" sz="1200" kern="1200" dirty="0">
                <a:solidFill>
                  <a:schemeClr val="tx1"/>
                </a:solidFill>
                <a:effectLst/>
                <a:latin typeface="+mn-lt"/>
                <a:ea typeface="+mn-ea"/>
                <a:cs typeface="+mn-cs"/>
              </a:rPr>
              <a:t> to review the handout.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Debrief the activity. (4 minutes)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Ask for volunteers to share their top tips with the class and explain why they found these to be the most valuable.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Summarize similarities and differences in responses. </a:t>
            </a: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Transition to the next topic.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Now let’s summarize what we learned in this lesson.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009F9D-C8A0-4ADE-978E-602A0B4F64D0}" type="slidenum">
              <a:rPr lang="en-US" smtClean="0"/>
              <a:t>7</a:t>
            </a:fld>
            <a:endParaRPr lang="en-US" dirty="0"/>
          </a:p>
        </p:txBody>
      </p:sp>
    </p:spTree>
    <p:extLst>
      <p:ext uri="{BB962C8B-B14F-4D97-AF65-F5344CB8AC3E}">
        <p14:creationId xmlns:p14="http://schemas.microsoft.com/office/powerpoint/2010/main" val="593444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Lesson Summary: </a:t>
            </a:r>
            <a:r>
              <a:rPr lang="en-US" sz="1200" b="1" kern="1200" dirty="0">
                <a:solidFill>
                  <a:schemeClr val="tx1"/>
                </a:solidFill>
                <a:effectLst/>
                <a:latin typeface="+mn-lt"/>
                <a:ea typeface="+mn-ea"/>
                <a:cs typeface="+mn-cs"/>
              </a:rPr>
              <a:t>1 minute</a:t>
            </a:r>
            <a:r>
              <a:rPr lang="en-US" sz="1200" kern="1200" dirty="0">
                <a:solidFill>
                  <a:schemeClr val="tx1"/>
                </a:solidFill>
                <a:effectLst/>
                <a:latin typeface="+mn-lt"/>
                <a:ea typeface="+mn-ea"/>
                <a:cs typeface="+mn-cs"/>
              </a:rPr>
              <a:t>.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Summarize key learning points.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Now that you have completed this lesson, you should be able to:</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Estimate travel expenses associated with an upcoming PCS</a:t>
            </a:r>
          </a:p>
          <a:p>
            <a:pPr marL="628650" lvl="1" indent="-171450">
              <a:buFont typeface="Courier New" panose="02070309020205020404" pitchFamily="49" charset="0"/>
              <a:buChar char="o"/>
            </a:pPr>
            <a:r>
              <a:rPr lang="en-US" sz="1200" kern="1200" dirty="0">
                <a:solidFill>
                  <a:schemeClr val="tx1"/>
                </a:solidFill>
                <a:effectLst/>
                <a:latin typeface="+mn-lt"/>
                <a:ea typeface="+mn-ea"/>
                <a:cs typeface="+mn-cs"/>
              </a:rPr>
              <a:t>Apply strategies to ensure a smooth and cost-effective PCS</a:t>
            </a:r>
          </a:p>
          <a:p>
            <a:endParaRPr lang="en-US" sz="1200" b="1" kern="1200" dirty="0">
              <a:solidFill>
                <a:schemeClr val="tx1"/>
              </a:solidFill>
              <a:effectLst/>
              <a:latin typeface="+mn-lt"/>
              <a:ea typeface="+mn-ea"/>
              <a:cs typeface="+mn-cs"/>
            </a:endParaRPr>
          </a:p>
          <a:p>
            <a:r>
              <a:rPr lang="en-US" sz="1200" b="1" kern="1200">
                <a:solidFill>
                  <a:schemeClr val="tx1"/>
                </a:solidFill>
                <a:effectLst/>
                <a:latin typeface="+mn-lt"/>
                <a:ea typeface="+mn-ea"/>
                <a:cs typeface="+mn-cs"/>
              </a:rPr>
              <a:t>Ask</a:t>
            </a:r>
            <a:r>
              <a:rPr lang="en-US" sz="1200" b="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Are there any questions or comments about the </a:t>
            </a:r>
            <a:r>
              <a:rPr lang="en-US" sz="1200" i="1" kern="1200" dirty="0">
                <a:solidFill>
                  <a:schemeClr val="tx1"/>
                </a:solidFill>
                <a:effectLst/>
                <a:latin typeface="+mn-lt"/>
                <a:ea typeface="+mn-ea"/>
                <a:cs typeface="+mn-cs"/>
              </a:rPr>
              <a:t>Financial Planning for Transfers </a:t>
            </a:r>
            <a:r>
              <a:rPr lang="en-US" sz="1200" kern="1200" dirty="0">
                <a:solidFill>
                  <a:schemeClr val="tx1"/>
                </a:solidFill>
                <a:effectLst/>
                <a:latin typeface="+mn-lt"/>
                <a:ea typeface="+mn-ea"/>
                <a:cs typeface="+mn-cs"/>
              </a:rPr>
              <a:t>lesson?</a:t>
            </a:r>
          </a:p>
          <a:p>
            <a:endParaRPr lang="en-US" dirty="0"/>
          </a:p>
        </p:txBody>
      </p:sp>
      <p:sp>
        <p:nvSpPr>
          <p:cNvPr id="4" name="Slide Number Placeholder 3"/>
          <p:cNvSpPr>
            <a:spLocks noGrp="1"/>
          </p:cNvSpPr>
          <p:nvPr>
            <p:ph type="sldNum" sz="quarter" idx="10"/>
          </p:nvPr>
        </p:nvSpPr>
        <p:spPr/>
        <p:txBody>
          <a:bodyPr/>
          <a:lstStyle/>
          <a:p>
            <a:fld id="{F3009F9D-C8A0-4ADE-978E-602A0B4F64D0}" type="slidenum">
              <a:rPr lang="en-US" smtClean="0"/>
              <a:t>8</a:t>
            </a:fld>
            <a:endParaRPr lang="en-US" dirty="0"/>
          </a:p>
        </p:txBody>
      </p:sp>
    </p:spTree>
    <p:extLst>
      <p:ext uri="{BB962C8B-B14F-4D97-AF65-F5344CB8AC3E}">
        <p14:creationId xmlns:p14="http://schemas.microsoft.com/office/powerpoint/2010/main" val="379920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C69846-0BFF-4208-8DB8-C631594478D8}"/>
              </a:ext>
            </a:extLst>
          </p:cNvPr>
          <p:cNvSpPr>
            <a:spLocks noGrp="1"/>
          </p:cNvSpPr>
          <p:nvPr>
            <p:ph type="ctrTitle"/>
          </p:nvPr>
        </p:nvSpPr>
        <p:spPr>
          <a:xfrm>
            <a:off x="329198" y="308395"/>
            <a:ext cx="11592927" cy="1283731"/>
          </a:xfrm>
          <a:prstGeom prst="rect">
            <a:avLst/>
          </a:prstGeom>
        </p:spPr>
        <p:txBody>
          <a:bodyPr anchor="b"/>
          <a:lstStyle>
            <a:lvl1pPr algn="ctr">
              <a:defRPr sz="6000" b="1">
                <a:solidFill>
                  <a:schemeClr val="bg1"/>
                </a:solidFill>
              </a:defRPr>
            </a:lvl1pPr>
          </a:lstStyle>
          <a:p>
            <a:r>
              <a:rPr lang="en-US" dirty="0"/>
              <a:t>Click to edit Master title style</a:t>
            </a:r>
          </a:p>
        </p:txBody>
      </p:sp>
      <p:sp>
        <p:nvSpPr>
          <p:cNvPr id="10" name="Text Placeholder 9">
            <a:extLst>
              <a:ext uri="{FF2B5EF4-FFF2-40B4-BE49-F238E27FC236}">
                <a16:creationId xmlns="" xmlns:a16="http://schemas.microsoft.com/office/drawing/2014/main" id="{1D9C1705-4BF9-464F-9229-05FF5442252A}"/>
              </a:ext>
            </a:extLst>
          </p:cNvPr>
          <p:cNvSpPr>
            <a:spLocks noGrp="1"/>
          </p:cNvSpPr>
          <p:nvPr>
            <p:ph type="body" sz="quarter" idx="13" hasCustomPrompt="1"/>
          </p:nvPr>
        </p:nvSpPr>
        <p:spPr>
          <a:xfrm>
            <a:off x="9101138" y="1592126"/>
            <a:ext cx="2820987" cy="620323"/>
          </a:xfrm>
          <a:prstGeom prst="rect">
            <a:avLst/>
          </a:prstGeom>
        </p:spPr>
        <p:txBody>
          <a:bodyPr/>
          <a:lstStyle>
            <a:lvl1pPr marL="0" indent="0" algn="r">
              <a:lnSpc>
                <a:spcPct val="100000"/>
              </a:lnSpc>
              <a:spcBef>
                <a:spcPts val="0"/>
              </a:spcBef>
              <a:buNone/>
              <a:defRPr sz="4000" b="1" i="0" cap="none" baseline="0">
                <a:solidFill>
                  <a:srgbClr val="A09151"/>
                </a:solidFill>
              </a:defRPr>
            </a:lvl1pPr>
          </a:lstStyle>
          <a:p>
            <a:pPr lvl="0"/>
            <a:r>
              <a:rPr lang="en-US" dirty="0"/>
              <a:t>Basic</a:t>
            </a:r>
          </a:p>
        </p:txBody>
      </p:sp>
      <p:sp>
        <p:nvSpPr>
          <p:cNvPr id="12" name="Picture Placeholder 11">
            <a:extLst>
              <a:ext uri="{FF2B5EF4-FFF2-40B4-BE49-F238E27FC236}">
                <a16:creationId xmlns="" xmlns:a16="http://schemas.microsoft.com/office/drawing/2014/main" id="{D3291953-0E9C-4606-B8AD-F411A7A588DD}"/>
              </a:ext>
            </a:extLst>
          </p:cNvPr>
          <p:cNvSpPr>
            <a:spLocks noGrp="1"/>
          </p:cNvSpPr>
          <p:nvPr>
            <p:ph type="pic" sz="quarter" idx="14"/>
          </p:nvPr>
        </p:nvSpPr>
        <p:spPr>
          <a:xfrm>
            <a:off x="385763" y="2607582"/>
            <a:ext cx="3182030" cy="3111730"/>
          </a:xfrm>
          <a:prstGeom prst="rect">
            <a:avLst/>
          </a:prstGeom>
        </p:spPr>
        <p:txBody>
          <a:bodyPr/>
          <a:lstStyle/>
          <a:p>
            <a:r>
              <a:rPr lang="en-US" dirty="0"/>
              <a:t>Click icon to add picture</a:t>
            </a:r>
          </a:p>
        </p:txBody>
      </p:sp>
      <p:sp>
        <p:nvSpPr>
          <p:cNvPr id="14" name="Text Placeholder 13">
            <a:extLst>
              <a:ext uri="{FF2B5EF4-FFF2-40B4-BE49-F238E27FC236}">
                <a16:creationId xmlns="" xmlns:a16="http://schemas.microsoft.com/office/drawing/2014/main" id="{98491C7E-D789-424E-9E56-14570FEF87C7}"/>
              </a:ext>
            </a:extLst>
          </p:cNvPr>
          <p:cNvSpPr>
            <a:spLocks noGrp="1"/>
          </p:cNvSpPr>
          <p:nvPr>
            <p:ph type="body" sz="quarter" idx="15" hasCustomPrompt="1"/>
          </p:nvPr>
        </p:nvSpPr>
        <p:spPr>
          <a:xfrm>
            <a:off x="190261" y="6146937"/>
            <a:ext cx="6543914" cy="475536"/>
          </a:xfrm>
          <a:prstGeom prst="rect">
            <a:avLst/>
          </a:prstGeom>
        </p:spPr>
        <p:txBody>
          <a:bodyPr/>
          <a:lstStyle>
            <a:lvl1pPr marL="0" indent="0">
              <a:buNone/>
              <a:defRPr sz="2600">
                <a:solidFill>
                  <a:schemeClr val="bg1"/>
                </a:solidFill>
              </a:defRPr>
            </a:lvl1pPr>
            <a:lvl5pPr marL="1828800" indent="0">
              <a:buNone/>
              <a:defRPr/>
            </a:lvl5pPr>
          </a:lstStyle>
          <a:p>
            <a:r>
              <a:rPr lang="en-US" sz="2800" cap="none" dirty="0"/>
              <a:t>Personal Financial Management Curriculum</a:t>
            </a:r>
          </a:p>
        </p:txBody>
      </p:sp>
      <p:sp>
        <p:nvSpPr>
          <p:cNvPr id="16" name="Picture Placeholder 15">
            <a:extLst>
              <a:ext uri="{FF2B5EF4-FFF2-40B4-BE49-F238E27FC236}">
                <a16:creationId xmlns="" xmlns:a16="http://schemas.microsoft.com/office/drawing/2014/main" id="{446101C6-9307-495F-8FB9-3AAA36267227}"/>
              </a:ext>
            </a:extLst>
          </p:cNvPr>
          <p:cNvSpPr>
            <a:spLocks noGrp="1"/>
          </p:cNvSpPr>
          <p:nvPr>
            <p:ph type="pic" sz="quarter" idx="16"/>
          </p:nvPr>
        </p:nvSpPr>
        <p:spPr>
          <a:xfrm>
            <a:off x="4045790" y="2607581"/>
            <a:ext cx="3545456" cy="3111731"/>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295052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32E4EB-A371-4F9A-954C-6946A8EBD744}"/>
              </a:ext>
            </a:extLst>
          </p:cNvPr>
          <p:cNvSpPr>
            <a:spLocks noGrp="1"/>
          </p:cNvSpPr>
          <p:nvPr>
            <p:ph type="title"/>
          </p:nvPr>
        </p:nvSpPr>
        <p:spPr>
          <a:xfrm>
            <a:off x="193965" y="128249"/>
            <a:ext cx="11831780" cy="1201785"/>
          </a:xfrm>
          <a:noFill/>
        </p:spPr>
        <p:txBody>
          <a:bodyPr>
            <a:normAutofit/>
          </a:bodyPr>
          <a:lstStyle>
            <a:lvl1pPr>
              <a:defRPr sz="4200"/>
            </a:lvl1pPr>
          </a:lstStyle>
          <a:p>
            <a:r>
              <a:rPr lang="en-US" dirty="0"/>
              <a:t>Click to edit Master title style</a:t>
            </a:r>
          </a:p>
        </p:txBody>
      </p:sp>
      <p:sp>
        <p:nvSpPr>
          <p:cNvPr id="3" name="Content Placeholder 2">
            <a:extLst>
              <a:ext uri="{FF2B5EF4-FFF2-40B4-BE49-F238E27FC236}">
                <a16:creationId xmlns="" xmlns:a16="http://schemas.microsoft.com/office/drawing/2014/main" id="{30B34D4B-0743-4D9E-9551-2D9F7C7EDBAC}"/>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 xmlns:a16="http://schemas.microsoft.com/office/drawing/2014/main" id="{C91F6B8A-C84B-45F4-813F-828A38FCDF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E5AB6A14-2576-4DCA-AF42-64148425ADEA}"/>
              </a:ext>
            </a:extLst>
          </p:cNvPr>
          <p:cNvSpPr>
            <a:spLocks noGrp="1"/>
          </p:cNvSpPr>
          <p:nvPr>
            <p:ph type="sldNum" sz="quarter" idx="12"/>
          </p:nvPr>
        </p:nvSpPr>
        <p:spPr/>
        <p:txBody>
          <a:bodyPr/>
          <a:lstStyle/>
          <a:p>
            <a:fld id="{96F5C231-AD7D-4603-B2D7-EC5E5C0D085B}" type="slidenum">
              <a:rPr lang="en-US" smtClean="0"/>
              <a:t>‹#›</a:t>
            </a:fld>
            <a:endParaRPr lang="en-US" dirty="0"/>
          </a:p>
        </p:txBody>
      </p:sp>
    </p:spTree>
    <p:extLst>
      <p:ext uri="{BB962C8B-B14F-4D97-AF65-F5344CB8AC3E}">
        <p14:creationId xmlns:p14="http://schemas.microsoft.com/office/powerpoint/2010/main" val="415328854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50951B-018F-4D14-B39F-E4F8761DBB8D}"/>
              </a:ext>
            </a:extLst>
          </p:cNvPr>
          <p:cNvSpPr>
            <a:spLocks noGrp="1"/>
          </p:cNvSpPr>
          <p:nvPr>
            <p:ph type="title"/>
          </p:nvPr>
        </p:nvSpPr>
        <p:spPr>
          <a:noFill/>
        </p:spPr>
        <p:txBody>
          <a:bodyPr>
            <a:normAutofit/>
          </a:bodyPr>
          <a:lstStyle>
            <a:lvl1pPr>
              <a:defRPr sz="4200"/>
            </a:lvl1pPr>
          </a:lstStyle>
          <a:p>
            <a:r>
              <a:rPr lang="en-US" dirty="0"/>
              <a:t>Click to edit Master title style</a:t>
            </a:r>
          </a:p>
        </p:txBody>
      </p:sp>
      <p:sp>
        <p:nvSpPr>
          <p:cNvPr id="3" name="Content Placeholder 2">
            <a:extLst>
              <a:ext uri="{FF2B5EF4-FFF2-40B4-BE49-F238E27FC236}">
                <a16:creationId xmlns="" xmlns:a16="http://schemas.microsoft.com/office/drawing/2014/main" id="{3CF8FB8A-8ECB-4D64-8A8A-B5EE1F0BD3F9}"/>
              </a:ext>
            </a:extLst>
          </p:cNvPr>
          <p:cNvSpPr>
            <a:spLocks noGrp="1"/>
          </p:cNvSpPr>
          <p:nvPr>
            <p:ph sz="half" idx="1" hasCustomPrompt="1"/>
          </p:nvPr>
        </p:nvSpPr>
        <p:spPr>
          <a:xfrm>
            <a:off x="413232" y="1825625"/>
            <a:ext cx="5331960" cy="4351338"/>
          </a:xfrm>
        </p:spPr>
        <p:txBody>
          <a:bodyPr/>
          <a:lstStyle/>
          <a:p>
            <a:pPr lvl="0"/>
            <a:r>
              <a:rPr lang="en-US" dirty="0"/>
              <a:t>Edit Master text styles</a:t>
            </a:r>
          </a:p>
          <a:p>
            <a:pPr lvl="1"/>
            <a:r>
              <a:rPr lang="en-US" dirty="0"/>
              <a:t>Second level</a:t>
            </a:r>
          </a:p>
          <a:p>
            <a:pPr lvl="2"/>
            <a:r>
              <a:rPr lang="en-US" dirty="0"/>
              <a:t>Third level</a:t>
            </a:r>
          </a:p>
        </p:txBody>
      </p:sp>
      <p:sp>
        <p:nvSpPr>
          <p:cNvPr id="4" name="Content Placeholder 3">
            <a:extLst>
              <a:ext uri="{FF2B5EF4-FFF2-40B4-BE49-F238E27FC236}">
                <a16:creationId xmlns="" xmlns:a16="http://schemas.microsoft.com/office/drawing/2014/main" id="{8AE0957C-AE12-4CD8-ADF0-D216684982EB}"/>
              </a:ext>
            </a:extLst>
          </p:cNvPr>
          <p:cNvSpPr>
            <a:spLocks noGrp="1"/>
          </p:cNvSpPr>
          <p:nvPr>
            <p:ph sz="half" idx="2" hasCustomPrompt="1"/>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p:txBody>
      </p:sp>
      <p:sp>
        <p:nvSpPr>
          <p:cNvPr id="5" name="Date Placeholder 4">
            <a:extLst>
              <a:ext uri="{FF2B5EF4-FFF2-40B4-BE49-F238E27FC236}">
                <a16:creationId xmlns="" xmlns:a16="http://schemas.microsoft.com/office/drawing/2014/main" id="{FD896B8D-8190-4E92-8621-518692F2AF81}"/>
              </a:ext>
            </a:extLst>
          </p:cNvPr>
          <p:cNvSpPr>
            <a:spLocks noGrp="1"/>
          </p:cNvSpPr>
          <p:nvPr>
            <p:ph type="dt" sz="half" idx="10"/>
          </p:nvPr>
        </p:nvSpPr>
        <p:spPr>
          <a:xfrm>
            <a:off x="413232" y="6316846"/>
            <a:ext cx="2854060" cy="365125"/>
          </a:xfrm>
          <a:prstGeom prst="rect">
            <a:avLst/>
          </a:prstGeom>
        </p:spPr>
        <p:txBody>
          <a:bodyPr/>
          <a:lstStyle/>
          <a:p>
            <a:endParaRPr lang="en-US" dirty="0"/>
          </a:p>
        </p:txBody>
      </p:sp>
      <p:sp>
        <p:nvSpPr>
          <p:cNvPr id="6" name="Footer Placeholder 5">
            <a:extLst>
              <a:ext uri="{FF2B5EF4-FFF2-40B4-BE49-F238E27FC236}">
                <a16:creationId xmlns="" xmlns:a16="http://schemas.microsoft.com/office/drawing/2014/main" id="{2E0DF304-21A1-4E31-A597-4A5E61A9E1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6E7BB4A6-05A3-411A-8571-130565C65B0F}"/>
              </a:ext>
            </a:extLst>
          </p:cNvPr>
          <p:cNvSpPr>
            <a:spLocks noGrp="1"/>
          </p:cNvSpPr>
          <p:nvPr>
            <p:ph type="sldNum" sz="quarter" idx="12"/>
          </p:nvPr>
        </p:nvSpPr>
        <p:spPr/>
        <p:txBody>
          <a:bodyPr/>
          <a:lstStyle/>
          <a:p>
            <a:fld id="{96F5C231-AD7D-4603-B2D7-EC5E5C0D085B}" type="slidenum">
              <a:rPr lang="en-US" smtClean="0"/>
              <a:t>‹#›</a:t>
            </a:fld>
            <a:endParaRPr lang="en-US" dirty="0"/>
          </a:p>
        </p:txBody>
      </p:sp>
    </p:spTree>
    <p:extLst>
      <p:ext uri="{BB962C8B-B14F-4D97-AF65-F5344CB8AC3E}">
        <p14:creationId xmlns:p14="http://schemas.microsoft.com/office/powerpoint/2010/main" val="57847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DAEBE3D4-3294-4302-B3E3-AF8DD76E34C6}"/>
              </a:ext>
            </a:extLst>
          </p:cNvPr>
          <p:cNvSpPr>
            <a:spLocks noGrp="1"/>
          </p:cNvSpPr>
          <p:nvPr>
            <p:ph type="body" idx="1"/>
          </p:nvPr>
        </p:nvSpPr>
        <p:spPr>
          <a:xfrm>
            <a:off x="413232" y="1681163"/>
            <a:ext cx="540097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5BF7A6BB-6383-42EA-BFF8-428C7E40FE9D}"/>
              </a:ext>
            </a:extLst>
          </p:cNvPr>
          <p:cNvSpPr>
            <a:spLocks noGrp="1"/>
          </p:cNvSpPr>
          <p:nvPr>
            <p:ph sz="half" idx="2" hasCustomPrompt="1"/>
          </p:nvPr>
        </p:nvSpPr>
        <p:spPr>
          <a:xfrm>
            <a:off x="413233" y="2505075"/>
            <a:ext cx="5400972" cy="3684588"/>
          </a:xfrm>
        </p:spPr>
        <p:txBody>
          <a:bodyPr/>
          <a:lstStyle/>
          <a:p>
            <a:pPr lvl="0"/>
            <a:r>
              <a:rPr lang="en-US" dirty="0"/>
              <a:t>Edit Master text styles</a:t>
            </a:r>
          </a:p>
          <a:p>
            <a:pPr lvl="1"/>
            <a:r>
              <a:rPr lang="en-US" dirty="0"/>
              <a:t>Second level</a:t>
            </a:r>
          </a:p>
          <a:p>
            <a:pPr lvl="2"/>
            <a:r>
              <a:rPr lang="en-US" dirty="0"/>
              <a:t>Third level</a:t>
            </a:r>
          </a:p>
        </p:txBody>
      </p:sp>
      <p:sp>
        <p:nvSpPr>
          <p:cNvPr id="5" name="Text Placeholder 4">
            <a:extLst>
              <a:ext uri="{FF2B5EF4-FFF2-40B4-BE49-F238E27FC236}">
                <a16:creationId xmlns="" xmlns:a16="http://schemas.microsoft.com/office/drawing/2014/main" id="{68FEBAC0-D0C1-4F56-BD60-BFEDBFE83F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2FE9BBF0-EA08-4F48-9A8D-D2E0B713DA02}"/>
              </a:ext>
            </a:extLst>
          </p:cNvPr>
          <p:cNvSpPr>
            <a:spLocks noGrp="1"/>
          </p:cNvSpPr>
          <p:nvPr>
            <p:ph sz="quarter" idx="4" hasCustomPrompt="1"/>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p:txBody>
      </p:sp>
      <p:sp>
        <p:nvSpPr>
          <p:cNvPr id="7" name="Date Placeholder 6">
            <a:extLst>
              <a:ext uri="{FF2B5EF4-FFF2-40B4-BE49-F238E27FC236}">
                <a16:creationId xmlns="" xmlns:a16="http://schemas.microsoft.com/office/drawing/2014/main" id="{55A21629-41DD-484F-AD6F-5F0C7ACD227B}"/>
              </a:ext>
            </a:extLst>
          </p:cNvPr>
          <p:cNvSpPr>
            <a:spLocks noGrp="1"/>
          </p:cNvSpPr>
          <p:nvPr>
            <p:ph type="dt" sz="half" idx="10"/>
          </p:nvPr>
        </p:nvSpPr>
        <p:spPr>
          <a:xfrm>
            <a:off x="413232" y="6316846"/>
            <a:ext cx="2854060" cy="365125"/>
          </a:xfrm>
          <a:prstGeom prst="rect">
            <a:avLst/>
          </a:prstGeom>
        </p:spPr>
        <p:txBody>
          <a:bodyPr/>
          <a:lstStyle/>
          <a:p>
            <a:endParaRPr lang="en-US" dirty="0"/>
          </a:p>
        </p:txBody>
      </p:sp>
      <p:sp>
        <p:nvSpPr>
          <p:cNvPr id="8" name="Footer Placeholder 7">
            <a:extLst>
              <a:ext uri="{FF2B5EF4-FFF2-40B4-BE49-F238E27FC236}">
                <a16:creationId xmlns="" xmlns:a16="http://schemas.microsoft.com/office/drawing/2014/main" id="{A81A277B-01E1-4798-8584-717BE9A1B9C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3335B6E9-64E9-4968-ACE5-2279128D88FC}"/>
              </a:ext>
            </a:extLst>
          </p:cNvPr>
          <p:cNvSpPr>
            <a:spLocks noGrp="1"/>
          </p:cNvSpPr>
          <p:nvPr>
            <p:ph type="sldNum" sz="quarter" idx="12"/>
          </p:nvPr>
        </p:nvSpPr>
        <p:spPr/>
        <p:txBody>
          <a:bodyPr/>
          <a:lstStyle/>
          <a:p>
            <a:fld id="{96F5C231-AD7D-4603-B2D7-EC5E5C0D085B}" type="slidenum">
              <a:rPr lang="en-US" smtClean="0"/>
              <a:t>‹#›</a:t>
            </a:fld>
            <a:endParaRPr lang="en-US" dirty="0"/>
          </a:p>
        </p:txBody>
      </p:sp>
      <p:sp>
        <p:nvSpPr>
          <p:cNvPr id="10" name="Title 1">
            <a:extLst>
              <a:ext uri="{FF2B5EF4-FFF2-40B4-BE49-F238E27FC236}">
                <a16:creationId xmlns="" xmlns:a16="http://schemas.microsoft.com/office/drawing/2014/main" id="{AB32E4EB-A371-4F9A-954C-6946A8EBD744}"/>
              </a:ext>
            </a:extLst>
          </p:cNvPr>
          <p:cNvSpPr>
            <a:spLocks noGrp="1"/>
          </p:cNvSpPr>
          <p:nvPr>
            <p:ph type="title"/>
          </p:nvPr>
        </p:nvSpPr>
        <p:spPr>
          <a:xfrm>
            <a:off x="193965" y="128249"/>
            <a:ext cx="11831780" cy="1201785"/>
          </a:xfrm>
          <a:noFill/>
        </p:spPr>
        <p:txBody>
          <a:bodyPr>
            <a:normAutofit/>
          </a:bodyPr>
          <a:lstStyle>
            <a:lvl1pPr>
              <a:defRPr sz="4200"/>
            </a:lvl1pPr>
          </a:lstStyle>
          <a:p>
            <a:r>
              <a:rPr lang="en-US" dirty="0"/>
              <a:t>Click to edit Master title style</a:t>
            </a:r>
          </a:p>
        </p:txBody>
      </p:sp>
    </p:spTree>
    <p:extLst>
      <p:ext uri="{BB962C8B-B14F-4D97-AF65-F5344CB8AC3E}">
        <p14:creationId xmlns:p14="http://schemas.microsoft.com/office/powerpoint/2010/main" val="30072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BD7491-0BE0-463B-A276-6487C783D333}"/>
              </a:ext>
            </a:extLst>
          </p:cNvPr>
          <p:cNvSpPr>
            <a:spLocks noGrp="1"/>
          </p:cNvSpPr>
          <p:nvPr>
            <p:ph type="title"/>
          </p:nvPr>
        </p:nvSpPr>
        <p:spPr>
          <a:xfrm>
            <a:off x="839788" y="1345721"/>
            <a:ext cx="3932237" cy="711679"/>
          </a:xfrm>
        </p:spPr>
        <p:txBody>
          <a:bodyPr anchor="b"/>
          <a:lstStyle>
            <a:lvl1pPr>
              <a:defRPr sz="3200">
                <a:solidFill>
                  <a:schemeClr val="tx1"/>
                </a:solidFill>
              </a:defRPr>
            </a:lvl1pPr>
          </a:lstStyle>
          <a:p>
            <a:r>
              <a:rPr lang="en-US" dirty="0"/>
              <a:t>Click to edit</a:t>
            </a:r>
          </a:p>
        </p:txBody>
      </p:sp>
      <p:sp>
        <p:nvSpPr>
          <p:cNvPr id="3" name="Content Placeholder 2">
            <a:extLst>
              <a:ext uri="{FF2B5EF4-FFF2-40B4-BE49-F238E27FC236}">
                <a16:creationId xmlns="" xmlns:a16="http://schemas.microsoft.com/office/drawing/2014/main" id="{3D623CB7-F99A-446A-8A68-DE03EFE7FABB}"/>
              </a:ext>
            </a:extLst>
          </p:cNvPr>
          <p:cNvSpPr>
            <a:spLocks noGrp="1"/>
          </p:cNvSpPr>
          <p:nvPr>
            <p:ph idx="1" hasCustomPrompt="1"/>
          </p:nvPr>
        </p:nvSpPr>
        <p:spPr>
          <a:xfrm>
            <a:off x="5183188" y="1345721"/>
            <a:ext cx="6172200" cy="451532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p:txBody>
      </p:sp>
      <p:sp>
        <p:nvSpPr>
          <p:cNvPr id="4" name="Text Placeholder 3">
            <a:extLst>
              <a:ext uri="{FF2B5EF4-FFF2-40B4-BE49-F238E27FC236}">
                <a16:creationId xmlns="" xmlns:a16="http://schemas.microsoft.com/office/drawing/2014/main" id="{0395CEED-6E4D-441F-A686-5FF97A9A01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D4D42487-8E89-40C5-95B8-17002E453B6C}"/>
              </a:ext>
            </a:extLst>
          </p:cNvPr>
          <p:cNvSpPr>
            <a:spLocks noGrp="1"/>
          </p:cNvSpPr>
          <p:nvPr>
            <p:ph type="dt" sz="half" idx="10"/>
          </p:nvPr>
        </p:nvSpPr>
        <p:spPr>
          <a:xfrm>
            <a:off x="413232" y="6316846"/>
            <a:ext cx="2854060" cy="365125"/>
          </a:xfrm>
          <a:prstGeom prst="rect">
            <a:avLst/>
          </a:prstGeom>
        </p:spPr>
        <p:txBody>
          <a:bodyPr/>
          <a:lstStyle/>
          <a:p>
            <a:endParaRPr lang="en-US" dirty="0"/>
          </a:p>
        </p:txBody>
      </p:sp>
      <p:sp>
        <p:nvSpPr>
          <p:cNvPr id="6" name="Footer Placeholder 5">
            <a:extLst>
              <a:ext uri="{FF2B5EF4-FFF2-40B4-BE49-F238E27FC236}">
                <a16:creationId xmlns="" xmlns:a16="http://schemas.microsoft.com/office/drawing/2014/main" id="{3FF9DA4C-1615-4363-BE74-2F4ABFF35E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F5CB77D2-4F24-4528-959E-3903D5CC7D2F}"/>
              </a:ext>
            </a:extLst>
          </p:cNvPr>
          <p:cNvSpPr>
            <a:spLocks noGrp="1"/>
          </p:cNvSpPr>
          <p:nvPr>
            <p:ph type="sldNum" sz="quarter" idx="12"/>
          </p:nvPr>
        </p:nvSpPr>
        <p:spPr/>
        <p:txBody>
          <a:bodyPr/>
          <a:lstStyle/>
          <a:p>
            <a:fld id="{96F5C231-AD7D-4603-B2D7-EC5E5C0D085B}" type="slidenum">
              <a:rPr lang="en-US" smtClean="0"/>
              <a:t>‹#›</a:t>
            </a:fld>
            <a:endParaRPr lang="en-US" dirty="0"/>
          </a:p>
        </p:txBody>
      </p:sp>
      <p:sp>
        <p:nvSpPr>
          <p:cNvPr id="9" name="Title 1">
            <a:extLst>
              <a:ext uri="{FF2B5EF4-FFF2-40B4-BE49-F238E27FC236}">
                <a16:creationId xmlns="" xmlns:a16="http://schemas.microsoft.com/office/drawing/2014/main" id="{AB32E4EB-A371-4F9A-954C-6946A8EBD744}"/>
              </a:ext>
            </a:extLst>
          </p:cNvPr>
          <p:cNvSpPr txBox="1">
            <a:spLocks/>
          </p:cNvSpPr>
          <p:nvPr userDrawn="1"/>
        </p:nvSpPr>
        <p:spPr>
          <a:xfrm>
            <a:off x="193965" y="128249"/>
            <a:ext cx="11831780" cy="1201785"/>
          </a:xfrm>
          <a:prstGeom prst="rect">
            <a:avLst/>
          </a:prstGeom>
          <a:noFill/>
        </p:spPr>
        <p:txBody>
          <a:bodyPr vert="horz" lIns="91440" tIns="45720" rIns="91440" bIns="45720" rtlCol="0" anchor="ctr">
            <a:normAutofit/>
          </a:bodyPr>
          <a:lstStyle>
            <a:lvl1pPr marL="182880" algn="l" defTabSz="914400" rtl="0" eaLnBrk="1" latinLnBrk="0" hangingPunct="1">
              <a:lnSpc>
                <a:spcPct val="90000"/>
              </a:lnSpc>
              <a:spcBef>
                <a:spcPct val="0"/>
              </a:spcBef>
              <a:buNone/>
              <a:defRPr sz="4200" b="1" kern="1200">
                <a:solidFill>
                  <a:schemeClr val="bg1"/>
                </a:solidFill>
                <a:latin typeface="+mj-lt"/>
                <a:ea typeface="+mj-ea"/>
                <a:cs typeface="+mj-cs"/>
              </a:defRPr>
            </a:lvl1pPr>
          </a:lstStyle>
          <a:p>
            <a:r>
              <a:rPr lang="en-US" dirty="0"/>
              <a:t>Click to edit Master title style</a:t>
            </a:r>
          </a:p>
        </p:txBody>
      </p:sp>
    </p:spTree>
    <p:extLst>
      <p:ext uri="{BB962C8B-B14F-4D97-AF65-F5344CB8AC3E}">
        <p14:creationId xmlns:p14="http://schemas.microsoft.com/office/powerpoint/2010/main" val="16428437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a:extLst>
              <a:ext uri="{FF2B5EF4-FFF2-40B4-BE49-F238E27FC236}">
                <a16:creationId xmlns="" xmlns:a16="http://schemas.microsoft.com/office/drawing/2014/main" id="{CFA96D4D-3884-4F19-86FC-2AE1F3089A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62" y="0"/>
            <a:ext cx="12182475" cy="6858000"/>
          </a:xfrm>
          <a:prstGeom prst="rect">
            <a:avLst/>
          </a:prstGeom>
        </p:spPr>
      </p:pic>
      <p:sp>
        <p:nvSpPr>
          <p:cNvPr id="3" name="Date Placeholder 3">
            <a:extLst>
              <a:ext uri="{FF2B5EF4-FFF2-40B4-BE49-F238E27FC236}">
                <a16:creationId xmlns="" xmlns:a16="http://schemas.microsoft.com/office/drawing/2014/main" id="{F03B222A-A343-4611-804D-164547144A9E}"/>
              </a:ext>
            </a:extLst>
          </p:cNvPr>
          <p:cNvSpPr>
            <a:spLocks noGrp="1"/>
          </p:cNvSpPr>
          <p:nvPr>
            <p:ph type="dt" sz="half" idx="2"/>
          </p:nvPr>
        </p:nvSpPr>
        <p:spPr>
          <a:xfrm>
            <a:off x="413232" y="6316846"/>
            <a:ext cx="2854060" cy="365125"/>
          </a:xfrm>
          <a:prstGeom prst="rect">
            <a:avLst/>
          </a:prstGeom>
        </p:spPr>
        <p:txBody>
          <a:bodyPr vert="horz" lIns="91440" tIns="45720" rIns="91440" bIns="45720" rtlCol="0" anchor="ctr"/>
          <a:lstStyle>
            <a:lvl1pPr algn="l">
              <a:defRPr sz="1200">
                <a:solidFill>
                  <a:schemeClr val="tx1"/>
                </a:solidFill>
              </a:defRPr>
            </a:lvl1pPr>
          </a:lstStyle>
          <a:p>
            <a:endParaRPr lang="en-US" dirty="0"/>
          </a:p>
        </p:txBody>
      </p:sp>
      <p:sp>
        <p:nvSpPr>
          <p:cNvPr id="4" name="Footer Placeholder 4">
            <a:extLst>
              <a:ext uri="{FF2B5EF4-FFF2-40B4-BE49-F238E27FC236}">
                <a16:creationId xmlns="" xmlns:a16="http://schemas.microsoft.com/office/drawing/2014/main" id="{3E25D84D-1B3A-4B34-B6FA-CFE44E4991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5">
            <a:extLst>
              <a:ext uri="{FF2B5EF4-FFF2-40B4-BE49-F238E27FC236}">
                <a16:creationId xmlns="" xmlns:a16="http://schemas.microsoft.com/office/drawing/2014/main" id="{62595B11-9D54-46EF-8C2F-9D1F4E4CFAC7}"/>
              </a:ext>
            </a:extLst>
          </p:cNvPr>
          <p:cNvSpPr>
            <a:spLocks noGrp="1"/>
          </p:cNvSpPr>
          <p:nvPr>
            <p:ph type="sldNum" sz="quarter" idx="4"/>
          </p:nvPr>
        </p:nvSpPr>
        <p:spPr>
          <a:xfrm>
            <a:off x="8943391" y="6316846"/>
            <a:ext cx="285456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5C231-AD7D-4603-B2D7-EC5E5C0D085B}" type="slidenum">
              <a:rPr lang="en-US" smtClean="0"/>
              <a:t>‹#›</a:t>
            </a:fld>
            <a:endParaRPr lang="en-US" dirty="0"/>
          </a:p>
        </p:txBody>
      </p:sp>
    </p:spTree>
    <p:extLst>
      <p:ext uri="{BB962C8B-B14F-4D97-AF65-F5344CB8AC3E}">
        <p14:creationId xmlns:p14="http://schemas.microsoft.com/office/powerpoint/2010/main" val="1384961811"/>
      </p:ext>
    </p:extLst>
  </p:cSld>
  <p:clrMap bg1="lt1" tx1="dk1" bg2="lt2" tx2="dk2" accent1="accent1" accent2="accent2" accent3="accent3" accent4="accent4" accent5="accent5" accent6="accent6" hlink="hlink" folHlink="folHlink"/>
  <p:sldLayoutIdLst>
    <p:sldLayoutId id="2147483649"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248C7D66-9A0A-4017-901B-548019FA612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757" y="12755"/>
            <a:ext cx="12182475" cy="1457325"/>
          </a:xfrm>
          <a:prstGeom prst="rect">
            <a:avLst/>
          </a:prstGeom>
          <a:solidFill>
            <a:srgbClr val="002649"/>
          </a:solidFill>
        </p:spPr>
      </p:pic>
      <p:sp>
        <p:nvSpPr>
          <p:cNvPr id="2" name="Title Placeholder 1">
            <a:extLst>
              <a:ext uri="{FF2B5EF4-FFF2-40B4-BE49-F238E27FC236}">
                <a16:creationId xmlns="" xmlns:a16="http://schemas.microsoft.com/office/drawing/2014/main" id="{DA7C89AD-CB79-45D2-A23A-65D6A16E465F}"/>
              </a:ext>
            </a:extLst>
          </p:cNvPr>
          <p:cNvSpPr>
            <a:spLocks noGrp="1"/>
          </p:cNvSpPr>
          <p:nvPr>
            <p:ph type="title"/>
          </p:nvPr>
        </p:nvSpPr>
        <p:spPr>
          <a:xfrm>
            <a:off x="193965" y="155959"/>
            <a:ext cx="11831780" cy="1201785"/>
          </a:xfrm>
          <a:prstGeom prst="rect">
            <a:avLst/>
          </a:prstGeom>
          <a:noFill/>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DBD7EFCE-07DD-464D-99BE-35E2FA20A97C}"/>
              </a:ext>
            </a:extLst>
          </p:cNvPr>
          <p:cNvSpPr>
            <a:spLocks noGrp="1"/>
          </p:cNvSpPr>
          <p:nvPr>
            <p:ph type="body" idx="1"/>
          </p:nvPr>
        </p:nvSpPr>
        <p:spPr>
          <a:xfrm>
            <a:off x="413237" y="1825625"/>
            <a:ext cx="11384729"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5" name="Footer Placeholder 4">
            <a:extLst>
              <a:ext uri="{FF2B5EF4-FFF2-40B4-BE49-F238E27FC236}">
                <a16:creationId xmlns="" xmlns:a16="http://schemas.microsoft.com/office/drawing/2014/main" id="{6B9A170D-7913-431C-A8F2-8A0342143A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 xmlns:a16="http://schemas.microsoft.com/office/drawing/2014/main" id="{BE49B8C3-1911-4399-A233-DD94969AE0B0}"/>
              </a:ext>
            </a:extLst>
          </p:cNvPr>
          <p:cNvSpPr>
            <a:spLocks noGrp="1"/>
          </p:cNvSpPr>
          <p:nvPr>
            <p:ph type="sldNum" sz="quarter" idx="4"/>
          </p:nvPr>
        </p:nvSpPr>
        <p:spPr>
          <a:xfrm>
            <a:off x="8943391" y="6316846"/>
            <a:ext cx="285456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5C231-AD7D-4603-B2D7-EC5E5C0D085B}" type="slidenum">
              <a:rPr lang="en-US" smtClean="0"/>
              <a:t>‹#›</a:t>
            </a:fld>
            <a:endParaRPr lang="en-US" dirty="0"/>
          </a:p>
        </p:txBody>
      </p:sp>
    </p:spTree>
    <p:extLst>
      <p:ext uri="{BB962C8B-B14F-4D97-AF65-F5344CB8AC3E}">
        <p14:creationId xmlns:p14="http://schemas.microsoft.com/office/powerpoint/2010/main" val="2844239093"/>
      </p:ext>
    </p:extLst>
  </p:cSld>
  <p:clrMap bg1="lt1" tx1="dk1" bg2="lt2" tx2="dk2" accent1="accent1" accent2="accent2" accent3="accent3" accent4="accent4" accent5="accent5" accent6="accent6" hlink="hlink" folHlink="folHlink"/>
  <p:sldLayoutIdLst>
    <p:sldLayoutId id="2147483652" r:id="rId1"/>
    <p:sldLayoutId id="2147483654" r:id="rId2"/>
    <p:sldLayoutId id="2147483655" r:id="rId3"/>
    <p:sldLayoutId id="2147483658" r:id="rId4"/>
  </p:sldLayoutIdLst>
  <p:hf hdr="0" ftr="0"/>
  <p:txStyles>
    <p:titleStyle>
      <a:lvl1pPr marL="182880" algn="l" defTabSz="914400" rtl="0" eaLnBrk="1" latinLnBrk="0" hangingPunct="1">
        <a:lnSpc>
          <a:spcPct val="90000"/>
        </a:lnSpc>
        <a:spcBef>
          <a:spcPct val="0"/>
        </a:spcBef>
        <a:buNone/>
        <a:defRPr sz="42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3.xml"/><Relationship Id="rId5" Type="http://schemas.openxmlformats.org/officeDocument/2006/relationships/hyperlink" Target="http://flickr.com/photos/cipherswarm/29537467" TargetMode="Externa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4.xml"/><Relationship Id="rId5" Type="http://schemas.openxmlformats.org/officeDocument/2006/relationships/hyperlink" Target="http://commons.wikimedia.org/wiki/File:UMass_Hotel_room.JPG"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AECB3F-9A8E-420F-9CD4-146BDB0282D2}"/>
              </a:ext>
            </a:extLst>
          </p:cNvPr>
          <p:cNvSpPr>
            <a:spLocks noGrp="1"/>
          </p:cNvSpPr>
          <p:nvPr>
            <p:ph type="ctrTitle"/>
          </p:nvPr>
        </p:nvSpPr>
        <p:spPr>
          <a:xfrm>
            <a:off x="329198" y="496822"/>
            <a:ext cx="11592927" cy="1283731"/>
          </a:xfrm>
        </p:spPr>
        <p:txBody>
          <a:bodyPr/>
          <a:lstStyle/>
          <a:p>
            <a:r>
              <a:rPr lang="en-US" sz="5400" dirty="0"/>
              <a:t>Financial Planning for Permanent Change of Station (PCS)</a:t>
            </a:r>
          </a:p>
        </p:txBody>
      </p:sp>
      <p:sp>
        <p:nvSpPr>
          <p:cNvPr id="3" name="Text Placeholder 2">
            <a:extLst>
              <a:ext uri="{FF2B5EF4-FFF2-40B4-BE49-F238E27FC236}">
                <a16:creationId xmlns="" xmlns:a16="http://schemas.microsoft.com/office/drawing/2014/main" id="{0CF613E9-2FD9-4077-BB0C-BA4CF22FD6CF}"/>
              </a:ext>
            </a:extLst>
          </p:cNvPr>
          <p:cNvSpPr>
            <a:spLocks noGrp="1"/>
          </p:cNvSpPr>
          <p:nvPr>
            <p:ph type="body" sz="quarter" idx="13"/>
          </p:nvPr>
        </p:nvSpPr>
        <p:spPr/>
        <p:txBody>
          <a:bodyPr/>
          <a:lstStyle/>
          <a:p>
            <a:r>
              <a:rPr lang="en-US" b="1" dirty="0"/>
              <a:t>Basic</a:t>
            </a:r>
          </a:p>
        </p:txBody>
      </p:sp>
      <p:sp>
        <p:nvSpPr>
          <p:cNvPr id="5" name="Text Placeholder 4">
            <a:extLst>
              <a:ext uri="{FF2B5EF4-FFF2-40B4-BE49-F238E27FC236}">
                <a16:creationId xmlns="" xmlns:a16="http://schemas.microsoft.com/office/drawing/2014/main" id="{DF81320C-7F51-48EE-8E2A-D949D1603E0F}"/>
              </a:ext>
            </a:extLst>
          </p:cNvPr>
          <p:cNvSpPr>
            <a:spLocks noGrp="1"/>
          </p:cNvSpPr>
          <p:nvPr>
            <p:ph type="body" sz="quarter" idx="15"/>
          </p:nvPr>
        </p:nvSpPr>
        <p:spPr>
          <a:xfrm>
            <a:off x="329198" y="6039445"/>
            <a:ext cx="6701189" cy="583349"/>
          </a:xfrm>
        </p:spPr>
        <p:txBody>
          <a:bodyPr/>
          <a:lstStyle/>
          <a:p>
            <a:pPr>
              <a:lnSpc>
                <a:spcPct val="100000"/>
              </a:lnSpc>
              <a:spcBef>
                <a:spcPts val="600"/>
              </a:spcBef>
            </a:pPr>
            <a:r>
              <a:rPr lang="en-US" sz="2600" dirty="0"/>
              <a:t>Personal Financial Management Curriculum</a:t>
            </a:r>
          </a:p>
        </p:txBody>
      </p:sp>
      <p:sp>
        <p:nvSpPr>
          <p:cNvPr id="7" name="Text Placeholder 13">
            <a:extLst>
              <a:ext uri="{FF2B5EF4-FFF2-40B4-BE49-F238E27FC236}">
                <a16:creationId xmlns="" xmlns:a16="http://schemas.microsoft.com/office/drawing/2014/main" id="{98491C7E-D789-424E-9E56-14570FEF87C7}"/>
              </a:ext>
            </a:extLst>
          </p:cNvPr>
          <p:cNvSpPr txBox="1">
            <a:spLocks/>
          </p:cNvSpPr>
          <p:nvPr/>
        </p:nvSpPr>
        <p:spPr>
          <a:xfrm>
            <a:off x="8174759" y="6039445"/>
            <a:ext cx="3747366" cy="583349"/>
          </a:xfrm>
          <a:prstGeom prst="rect">
            <a:avLst/>
          </a:prstGeom>
        </p:spPr>
        <p:txBody>
          <a:bodyPr/>
          <a:lstStyle>
            <a:lvl1pPr marL="0" indent="0" algn="r" defTabSz="914400" rtl="0" eaLnBrk="1" latinLnBrk="0" hangingPunct="1">
              <a:lnSpc>
                <a:spcPct val="100000"/>
              </a:lnSpc>
              <a:spcBef>
                <a:spcPts val="600"/>
              </a:spcBef>
              <a:buFont typeface="Arial" panose="020B0604020202020204" pitchFamily="34" charset="0"/>
              <a:buNone/>
              <a:defRPr sz="2600" kern="1200" cap="small"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cap="none" dirty="0"/>
              <a:t>Version </a:t>
            </a:r>
            <a:r>
              <a:rPr lang="en-US" cap="none" dirty="0" smtClean="0"/>
              <a:t>1.1</a:t>
            </a:r>
            <a:endParaRPr lang="en-US" cap="none" dirty="0"/>
          </a:p>
        </p:txBody>
      </p:sp>
      <p:pic>
        <p:nvPicPr>
          <p:cNvPr id="8" name="Picture 7"/>
          <p:cNvPicPr>
            <a:picLocks noGrp="1" noChangeAspect="1"/>
          </p:cNvPicPr>
          <p:nvPr/>
        </p:nvPicPr>
        <p:blipFill>
          <a:blip r:embed="rId3" cstate="print">
            <a:extLst>
              <a:ext uri="{28A0092B-C50C-407E-A947-70E740481C1C}">
                <a14:useLocalDpi xmlns:a14="http://schemas.microsoft.com/office/drawing/2010/main" val="0"/>
              </a:ext>
            </a:extLst>
          </a:blip>
          <a:srcRect t="227" b="227"/>
          <a:stretch>
            <a:fillRect/>
          </a:stretch>
        </p:blipFill>
        <p:spPr>
          <a:xfrm>
            <a:off x="276443" y="2607582"/>
            <a:ext cx="3318976" cy="3111730"/>
          </a:xfrm>
          <a:prstGeom prst="rect">
            <a:avLst/>
          </a:prstGeom>
        </p:spPr>
      </p:pic>
    </p:spTree>
    <p:extLst>
      <p:ext uri="{BB962C8B-B14F-4D97-AF65-F5344CB8AC3E}">
        <p14:creationId xmlns:p14="http://schemas.microsoft.com/office/powerpoint/2010/main" val="3799349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7926D8-F1A9-4B51-A3FD-84DE5E538325}"/>
              </a:ext>
            </a:extLst>
          </p:cNvPr>
          <p:cNvSpPr>
            <a:spLocks noGrp="1"/>
          </p:cNvSpPr>
          <p:nvPr>
            <p:ph type="title"/>
          </p:nvPr>
        </p:nvSpPr>
        <p:spPr/>
        <p:txBody>
          <a:bodyPr/>
          <a:lstStyle/>
          <a:p>
            <a:r>
              <a:rPr lang="en-US" dirty="0"/>
              <a:t>Lesson Objectives</a:t>
            </a:r>
          </a:p>
        </p:txBody>
      </p:sp>
      <p:sp>
        <p:nvSpPr>
          <p:cNvPr id="3" name="Content Placeholder 2">
            <a:extLst>
              <a:ext uri="{FF2B5EF4-FFF2-40B4-BE49-F238E27FC236}">
                <a16:creationId xmlns="" xmlns:a16="http://schemas.microsoft.com/office/drawing/2014/main" id="{52876285-CCC2-4F6A-9B8A-E8F3E180ECC5}"/>
              </a:ext>
            </a:extLst>
          </p:cNvPr>
          <p:cNvSpPr>
            <a:spLocks noGrp="1"/>
          </p:cNvSpPr>
          <p:nvPr>
            <p:ph idx="1"/>
          </p:nvPr>
        </p:nvSpPr>
        <p:spPr>
          <a:xfrm>
            <a:off x="413238" y="1825625"/>
            <a:ext cx="7095002" cy="4351338"/>
          </a:xfrm>
        </p:spPr>
        <p:txBody>
          <a:bodyPr/>
          <a:lstStyle/>
          <a:p>
            <a:pPr lvl="0"/>
            <a:r>
              <a:rPr lang="en-US" dirty="0"/>
              <a:t>Estimate travel expenses associated with an upcoming PCS</a:t>
            </a:r>
          </a:p>
          <a:p>
            <a:r>
              <a:rPr lang="en-US" dirty="0"/>
              <a:t>Apply strategies to ensure a smooth and cost-effective PCS</a:t>
            </a:r>
          </a:p>
        </p:txBody>
      </p:sp>
      <p:sp>
        <p:nvSpPr>
          <p:cNvPr id="5" name="Slide Number Placeholder 4">
            <a:extLst>
              <a:ext uri="{FF2B5EF4-FFF2-40B4-BE49-F238E27FC236}">
                <a16:creationId xmlns="" xmlns:a16="http://schemas.microsoft.com/office/drawing/2014/main" id="{A46BA709-9370-43F2-8098-C630E8334E6E}"/>
              </a:ext>
            </a:extLst>
          </p:cNvPr>
          <p:cNvSpPr>
            <a:spLocks noGrp="1"/>
          </p:cNvSpPr>
          <p:nvPr>
            <p:ph type="sldNum" sz="quarter" idx="12"/>
          </p:nvPr>
        </p:nvSpPr>
        <p:spPr/>
        <p:txBody>
          <a:bodyPr/>
          <a:lstStyle/>
          <a:p>
            <a:fld id="{96F5C231-AD7D-4603-B2D7-EC5E5C0D085B}" type="slidenum">
              <a:rPr lang="en-US" smtClean="0"/>
              <a:t>2</a:t>
            </a:fld>
            <a:endParaRPr lang="en-US" dirty="0"/>
          </a:p>
        </p:txBody>
      </p:sp>
      <p:pic>
        <p:nvPicPr>
          <p:cNvPr id="7" name="Picture 6">
            <a:extLst>
              <a:ext uri="{FF2B5EF4-FFF2-40B4-BE49-F238E27FC236}">
                <a16:creationId xmlns="" xmlns:a16="http://schemas.microsoft.com/office/drawing/2014/main" id="{E15845E9-9677-424E-9BB7-DCA5322A15B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8240" y="1604963"/>
            <a:ext cx="4034117" cy="4572000"/>
          </a:xfrm>
          <a:prstGeom prst="rect">
            <a:avLst/>
          </a:prstGeom>
        </p:spPr>
      </p:pic>
    </p:spTree>
    <p:custDataLst>
      <p:tags r:id="rId1"/>
    </p:custDataLst>
    <p:extLst>
      <p:ext uri="{BB962C8B-B14F-4D97-AF65-F5344CB8AC3E}">
        <p14:creationId xmlns:p14="http://schemas.microsoft.com/office/powerpoint/2010/main" val="265785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B32349-B792-427F-AF3C-6A327B56F817}"/>
              </a:ext>
            </a:extLst>
          </p:cNvPr>
          <p:cNvSpPr>
            <a:spLocks noGrp="1"/>
          </p:cNvSpPr>
          <p:nvPr>
            <p:ph type="title"/>
          </p:nvPr>
        </p:nvSpPr>
        <p:spPr/>
        <p:txBody>
          <a:bodyPr/>
          <a:lstStyle/>
          <a:p>
            <a:r>
              <a:rPr lang="en-US" dirty="0"/>
              <a:t>Expenses Before the Move</a:t>
            </a:r>
          </a:p>
        </p:txBody>
      </p:sp>
      <p:sp>
        <p:nvSpPr>
          <p:cNvPr id="3" name="Content Placeholder 2">
            <a:extLst>
              <a:ext uri="{FF2B5EF4-FFF2-40B4-BE49-F238E27FC236}">
                <a16:creationId xmlns="" xmlns:a16="http://schemas.microsoft.com/office/drawing/2014/main" id="{B0B36702-4623-4A57-BCA4-A44492DD8220}"/>
              </a:ext>
            </a:extLst>
          </p:cNvPr>
          <p:cNvSpPr>
            <a:spLocks noGrp="1"/>
          </p:cNvSpPr>
          <p:nvPr>
            <p:ph sz="half" idx="1"/>
          </p:nvPr>
        </p:nvSpPr>
        <p:spPr/>
        <p:txBody>
          <a:bodyPr>
            <a:normAutofit/>
          </a:bodyPr>
          <a:lstStyle/>
          <a:p>
            <a:pPr lvl="0"/>
            <a:r>
              <a:rPr lang="en-US" dirty="0"/>
              <a:t>House hunting trip</a:t>
            </a:r>
          </a:p>
          <a:p>
            <a:pPr lvl="0"/>
            <a:r>
              <a:rPr lang="en-US" dirty="0"/>
              <a:t>Move-out costs</a:t>
            </a:r>
          </a:p>
          <a:p>
            <a:pPr lvl="0"/>
            <a:r>
              <a:rPr lang="en-US" dirty="0"/>
              <a:t>Car preparation</a:t>
            </a:r>
          </a:p>
          <a:p>
            <a:r>
              <a:rPr lang="en-US" dirty="0"/>
              <a:t>Loss of spouse’s income</a:t>
            </a:r>
          </a:p>
          <a:p>
            <a:r>
              <a:rPr lang="en-US" dirty="0"/>
              <a:t>Medical and dental</a:t>
            </a:r>
          </a:p>
          <a:p>
            <a:r>
              <a:rPr lang="en-US" dirty="0"/>
              <a:t>Pets</a:t>
            </a:r>
          </a:p>
          <a:p>
            <a:r>
              <a:rPr lang="en-US" dirty="0"/>
              <a:t>Passports and visas</a:t>
            </a:r>
          </a:p>
        </p:txBody>
      </p:sp>
      <p:sp>
        <p:nvSpPr>
          <p:cNvPr id="6" name="Slide Number Placeholder 5">
            <a:extLst>
              <a:ext uri="{FF2B5EF4-FFF2-40B4-BE49-F238E27FC236}">
                <a16:creationId xmlns="" xmlns:a16="http://schemas.microsoft.com/office/drawing/2014/main" id="{07273343-9524-47E2-AC44-75B589EE87AC}"/>
              </a:ext>
            </a:extLst>
          </p:cNvPr>
          <p:cNvSpPr>
            <a:spLocks noGrp="1"/>
          </p:cNvSpPr>
          <p:nvPr>
            <p:ph type="sldNum" sz="quarter" idx="12"/>
          </p:nvPr>
        </p:nvSpPr>
        <p:spPr/>
        <p:txBody>
          <a:bodyPr/>
          <a:lstStyle/>
          <a:p>
            <a:fld id="{96F5C231-AD7D-4603-B2D7-EC5E5C0D085B}" type="slidenum">
              <a:rPr lang="en-US" smtClean="0"/>
              <a:t>3</a:t>
            </a:fld>
            <a:endParaRPr lang="en-US" dirty="0"/>
          </a:p>
        </p:txBody>
      </p:sp>
      <p:pic>
        <p:nvPicPr>
          <p:cNvPr id="13" name="Content Placeholder 12">
            <a:extLst>
              <a:ext uri="{FF2B5EF4-FFF2-40B4-BE49-F238E27FC236}">
                <a16:creationId xmlns="" xmlns:a16="http://schemas.microsoft.com/office/drawing/2014/main" id="{B9D96019-38C9-4256-8461-ACA40CADBFA6}"/>
              </a:ext>
            </a:extLst>
          </p:cNvPr>
          <p:cNvPicPr>
            <a:picLocks noGrp="1" noChangeAspect="1"/>
          </p:cNvPicPr>
          <p:nvPr>
            <p:ph sz="half" idx="2"/>
          </p:nvPr>
        </p:nvPicPr>
        <p:blipFill>
          <a:blip r:embed="rId4">
            <a:extLst>
              <a:ext uri="{28A0092B-C50C-407E-A947-70E740481C1C}">
                <a14:useLocalDpi xmlns:a14="http://schemas.microsoft.com/office/drawing/2010/main" val="0"/>
              </a:ext>
              <a:ext uri="{837473B0-CC2E-450A-ABE3-18F120FF3D39}">
                <a1611:picAttrSrcUrl xmlns="" xmlns:a1611="http://schemas.microsoft.com/office/drawing/2016/11/main" r:id="rId5"/>
              </a:ext>
            </a:extLst>
          </a:blip>
          <a:stretch>
            <a:fillRect/>
          </a:stretch>
        </p:blipFill>
        <p:spPr>
          <a:xfrm>
            <a:off x="6172200" y="2058194"/>
            <a:ext cx="5181600" cy="3886200"/>
          </a:xfrm>
        </p:spPr>
      </p:pic>
    </p:spTree>
    <p:custDataLst>
      <p:tags r:id="rId1"/>
    </p:custDataLst>
    <p:extLst>
      <p:ext uri="{BB962C8B-B14F-4D97-AF65-F5344CB8AC3E}">
        <p14:creationId xmlns:p14="http://schemas.microsoft.com/office/powerpoint/2010/main" val="273821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B32349-B792-427F-AF3C-6A327B56F817}"/>
              </a:ext>
            </a:extLst>
          </p:cNvPr>
          <p:cNvSpPr>
            <a:spLocks noGrp="1"/>
          </p:cNvSpPr>
          <p:nvPr>
            <p:ph type="title"/>
          </p:nvPr>
        </p:nvSpPr>
        <p:spPr/>
        <p:txBody>
          <a:bodyPr/>
          <a:lstStyle/>
          <a:p>
            <a:r>
              <a:rPr lang="en-US" dirty="0"/>
              <a:t>Expenses During the Move</a:t>
            </a:r>
          </a:p>
        </p:txBody>
      </p:sp>
      <p:sp>
        <p:nvSpPr>
          <p:cNvPr id="3" name="Content Placeholder 2">
            <a:extLst>
              <a:ext uri="{FF2B5EF4-FFF2-40B4-BE49-F238E27FC236}">
                <a16:creationId xmlns="" xmlns:a16="http://schemas.microsoft.com/office/drawing/2014/main" id="{B0B36702-4623-4A57-BCA4-A44492DD8220}"/>
              </a:ext>
            </a:extLst>
          </p:cNvPr>
          <p:cNvSpPr>
            <a:spLocks noGrp="1"/>
          </p:cNvSpPr>
          <p:nvPr>
            <p:ph sz="half" idx="1"/>
          </p:nvPr>
        </p:nvSpPr>
        <p:spPr/>
        <p:txBody>
          <a:bodyPr>
            <a:normAutofit/>
          </a:bodyPr>
          <a:lstStyle/>
          <a:p>
            <a:pPr lvl="0"/>
            <a:r>
              <a:rPr lang="en-US" dirty="0"/>
              <a:t>Driving your POV</a:t>
            </a:r>
          </a:p>
          <a:p>
            <a:pPr lvl="0"/>
            <a:r>
              <a:rPr lang="en-US" dirty="0"/>
              <a:t>Overnight accommodations</a:t>
            </a:r>
          </a:p>
          <a:p>
            <a:pPr lvl="0"/>
            <a:r>
              <a:rPr lang="en-US" dirty="0"/>
              <a:t>Food</a:t>
            </a:r>
          </a:p>
          <a:p>
            <a:r>
              <a:rPr lang="en-US" dirty="0"/>
              <a:t>Tolls</a:t>
            </a:r>
          </a:p>
          <a:p>
            <a:r>
              <a:rPr lang="en-US" dirty="0"/>
              <a:t>Recreational costs</a:t>
            </a:r>
          </a:p>
          <a:p>
            <a:endParaRPr lang="en-US" dirty="0"/>
          </a:p>
        </p:txBody>
      </p:sp>
      <p:sp>
        <p:nvSpPr>
          <p:cNvPr id="6" name="Slide Number Placeholder 5">
            <a:extLst>
              <a:ext uri="{FF2B5EF4-FFF2-40B4-BE49-F238E27FC236}">
                <a16:creationId xmlns="" xmlns:a16="http://schemas.microsoft.com/office/drawing/2014/main" id="{07273343-9524-47E2-AC44-75B589EE87AC}"/>
              </a:ext>
            </a:extLst>
          </p:cNvPr>
          <p:cNvSpPr>
            <a:spLocks noGrp="1"/>
          </p:cNvSpPr>
          <p:nvPr>
            <p:ph type="sldNum" sz="quarter" idx="12"/>
          </p:nvPr>
        </p:nvSpPr>
        <p:spPr/>
        <p:txBody>
          <a:bodyPr/>
          <a:lstStyle/>
          <a:p>
            <a:fld id="{96F5C231-AD7D-4603-B2D7-EC5E5C0D085B}" type="slidenum">
              <a:rPr lang="en-US" smtClean="0"/>
              <a:t>4</a:t>
            </a:fld>
            <a:endParaRPr lang="en-US" dirty="0"/>
          </a:p>
        </p:txBody>
      </p:sp>
      <p:pic>
        <p:nvPicPr>
          <p:cNvPr id="8" name="Content Placeholder 7" descr="A bedroom with a large bed in a hotel room&#10;&#10;Description automatically generated">
            <a:extLst>
              <a:ext uri="{FF2B5EF4-FFF2-40B4-BE49-F238E27FC236}">
                <a16:creationId xmlns="" xmlns:a16="http://schemas.microsoft.com/office/drawing/2014/main" id="{D0902197-7A97-412E-9849-91F0DA5A9851}"/>
              </a:ext>
            </a:extLst>
          </p:cNvPr>
          <p:cNvPicPr>
            <a:picLocks noGrp="1" noChangeAspect="1"/>
          </p:cNvPicPr>
          <p:nvPr>
            <p:ph sz="half" idx="2"/>
          </p:nvPr>
        </p:nvPicPr>
        <p:blipFill>
          <a:blip r:embed="rId4" cstate="print">
            <a:extLst>
              <a:ext uri="{28A0092B-C50C-407E-A947-70E740481C1C}">
                <a14:useLocalDpi xmlns:a14="http://schemas.microsoft.com/office/drawing/2010/main" val="0"/>
              </a:ext>
              <a:ext uri="{837473B0-CC2E-450A-ABE3-18F120FF3D39}">
                <a1611:picAttrSrcUrl xmlns="" xmlns:a1611="http://schemas.microsoft.com/office/drawing/2016/11/main" r:id="rId5"/>
              </a:ext>
            </a:extLst>
          </a:blip>
          <a:stretch>
            <a:fillRect/>
          </a:stretch>
        </p:blipFill>
        <p:spPr>
          <a:xfrm>
            <a:off x="5109952" y="1738083"/>
            <a:ext cx="6297636" cy="4198424"/>
          </a:xfrm>
          <a:effectLst>
            <a:softEdge rad="127000"/>
          </a:effectLst>
        </p:spPr>
      </p:pic>
    </p:spTree>
    <p:custDataLst>
      <p:tags r:id="rId1"/>
    </p:custDataLst>
    <p:extLst>
      <p:ext uri="{BB962C8B-B14F-4D97-AF65-F5344CB8AC3E}">
        <p14:creationId xmlns:p14="http://schemas.microsoft.com/office/powerpoint/2010/main" val="250957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7926D8-F1A9-4B51-A3FD-84DE5E538325}"/>
              </a:ext>
            </a:extLst>
          </p:cNvPr>
          <p:cNvSpPr>
            <a:spLocks noGrp="1"/>
          </p:cNvSpPr>
          <p:nvPr>
            <p:ph type="title"/>
          </p:nvPr>
        </p:nvSpPr>
        <p:spPr/>
        <p:txBody>
          <a:bodyPr>
            <a:normAutofit/>
          </a:bodyPr>
          <a:lstStyle/>
          <a:p>
            <a:r>
              <a:rPr lang="en-US" sz="4200" dirty="0"/>
              <a:t>Activity: Estimating Travel Costs and Reimbursements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45154658"/>
              </p:ext>
            </p:extLst>
          </p:nvPr>
        </p:nvGraphicFramePr>
        <p:xfrm>
          <a:off x="1350818" y="1818409"/>
          <a:ext cx="9195956" cy="3478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 xmlns:a16="http://schemas.microsoft.com/office/drawing/2014/main" id="{A46BA709-9370-43F2-8098-C630E8334E6E}"/>
              </a:ext>
            </a:extLst>
          </p:cNvPr>
          <p:cNvSpPr>
            <a:spLocks noGrp="1"/>
          </p:cNvSpPr>
          <p:nvPr>
            <p:ph type="sldNum" sz="quarter" idx="12"/>
          </p:nvPr>
        </p:nvSpPr>
        <p:spPr/>
        <p:txBody>
          <a:bodyPr/>
          <a:lstStyle/>
          <a:p>
            <a:fld id="{96F5C231-AD7D-4603-B2D7-EC5E5C0D085B}" type="slidenum">
              <a:rPr lang="en-US" smtClean="0"/>
              <a:t>5</a:t>
            </a:fld>
            <a:endParaRPr lang="en-US" dirty="0"/>
          </a:p>
        </p:txBody>
      </p:sp>
    </p:spTree>
    <p:extLst>
      <p:ext uri="{BB962C8B-B14F-4D97-AF65-F5344CB8AC3E}">
        <p14:creationId xmlns:p14="http://schemas.microsoft.com/office/powerpoint/2010/main" val="3936731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880448F2-350E-4458-9312-C512B3EA2FD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C7FCCD18-F135-40E1-869D-B4B258BD699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92E63E71-85E8-4BE2-B076-4031F03FAA9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5CDC8CBE-A997-45FB-B224-81BD909073A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B13F374-7BCF-4A8E-9441-EB4C427A3604}"/>
              </a:ext>
            </a:extLst>
          </p:cNvPr>
          <p:cNvSpPr>
            <a:spLocks noGrp="1"/>
          </p:cNvSpPr>
          <p:nvPr>
            <p:ph type="title"/>
          </p:nvPr>
        </p:nvSpPr>
        <p:spPr/>
        <p:txBody>
          <a:bodyPr/>
          <a:lstStyle/>
          <a:p>
            <a:r>
              <a:rPr lang="en-US" dirty="0"/>
              <a:t>Expenses After the Move</a:t>
            </a:r>
          </a:p>
        </p:txBody>
      </p:sp>
      <p:sp>
        <p:nvSpPr>
          <p:cNvPr id="3" name="Content Placeholder 2">
            <a:extLst>
              <a:ext uri="{FF2B5EF4-FFF2-40B4-BE49-F238E27FC236}">
                <a16:creationId xmlns="" xmlns:a16="http://schemas.microsoft.com/office/drawing/2014/main" id="{12435C14-BBCC-49D3-ADA4-F95E423291A6}"/>
              </a:ext>
            </a:extLst>
          </p:cNvPr>
          <p:cNvSpPr>
            <a:spLocks noGrp="1"/>
          </p:cNvSpPr>
          <p:nvPr>
            <p:ph sz="half" idx="1"/>
          </p:nvPr>
        </p:nvSpPr>
        <p:spPr/>
        <p:txBody>
          <a:bodyPr/>
          <a:lstStyle/>
          <a:p>
            <a:r>
              <a:rPr lang="en-US" dirty="0"/>
              <a:t>Temporary lodging and food</a:t>
            </a:r>
          </a:p>
          <a:p>
            <a:r>
              <a:rPr lang="en-US" dirty="0"/>
              <a:t>Rental deposits/house closing costs</a:t>
            </a:r>
          </a:p>
          <a:p>
            <a:r>
              <a:rPr lang="en-US" dirty="0"/>
              <a:t>Utility deposits</a:t>
            </a:r>
          </a:p>
          <a:p>
            <a:r>
              <a:rPr lang="en-US" dirty="0"/>
              <a:t>Laundromat</a:t>
            </a:r>
          </a:p>
          <a:p>
            <a:r>
              <a:rPr lang="en-US" dirty="0"/>
              <a:t>Cleaning supplies/food staples</a:t>
            </a:r>
          </a:p>
        </p:txBody>
      </p:sp>
      <p:sp>
        <p:nvSpPr>
          <p:cNvPr id="4" name="Content Placeholder 3">
            <a:extLst>
              <a:ext uri="{FF2B5EF4-FFF2-40B4-BE49-F238E27FC236}">
                <a16:creationId xmlns="" xmlns:a16="http://schemas.microsoft.com/office/drawing/2014/main" id="{C6BA6564-3B52-472F-8C99-7756B20B5274}"/>
              </a:ext>
            </a:extLst>
          </p:cNvPr>
          <p:cNvSpPr>
            <a:spLocks noGrp="1"/>
          </p:cNvSpPr>
          <p:nvPr>
            <p:ph sz="half" idx="2"/>
          </p:nvPr>
        </p:nvSpPr>
        <p:spPr/>
        <p:txBody>
          <a:bodyPr/>
          <a:lstStyle/>
          <a:p>
            <a:r>
              <a:rPr lang="en-US" dirty="0"/>
              <a:t>Home furnishings</a:t>
            </a:r>
          </a:p>
          <a:p>
            <a:r>
              <a:rPr lang="en-US" dirty="0"/>
              <a:t>Insurance</a:t>
            </a:r>
          </a:p>
          <a:p>
            <a:r>
              <a:rPr lang="en-US" dirty="0"/>
              <a:t>Car registration/ licenses/personal property tax</a:t>
            </a:r>
          </a:p>
          <a:p>
            <a:r>
              <a:rPr lang="en-US" dirty="0"/>
              <a:t>Childcare and school</a:t>
            </a:r>
          </a:p>
        </p:txBody>
      </p:sp>
      <p:sp>
        <p:nvSpPr>
          <p:cNvPr id="6" name="Slide Number Placeholder 5">
            <a:extLst>
              <a:ext uri="{FF2B5EF4-FFF2-40B4-BE49-F238E27FC236}">
                <a16:creationId xmlns="" xmlns:a16="http://schemas.microsoft.com/office/drawing/2014/main" id="{F59D7063-E68A-490C-8916-D0B608BCF069}"/>
              </a:ext>
            </a:extLst>
          </p:cNvPr>
          <p:cNvSpPr>
            <a:spLocks noGrp="1"/>
          </p:cNvSpPr>
          <p:nvPr>
            <p:ph type="sldNum" sz="quarter" idx="12"/>
          </p:nvPr>
        </p:nvSpPr>
        <p:spPr/>
        <p:txBody>
          <a:bodyPr/>
          <a:lstStyle/>
          <a:p>
            <a:fld id="{96F5C231-AD7D-4603-B2D7-EC5E5C0D085B}" type="slidenum">
              <a:rPr lang="en-US" smtClean="0"/>
              <a:t>6</a:t>
            </a:fld>
            <a:endParaRPr lang="en-US" dirty="0"/>
          </a:p>
        </p:txBody>
      </p:sp>
    </p:spTree>
    <p:extLst>
      <p:ext uri="{BB962C8B-B14F-4D97-AF65-F5344CB8AC3E}">
        <p14:creationId xmlns:p14="http://schemas.microsoft.com/office/powerpoint/2010/main" val="240108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7926D8-F1A9-4B51-A3FD-84DE5E538325}"/>
              </a:ext>
            </a:extLst>
          </p:cNvPr>
          <p:cNvSpPr>
            <a:spLocks noGrp="1"/>
          </p:cNvSpPr>
          <p:nvPr>
            <p:ph type="title"/>
          </p:nvPr>
        </p:nvSpPr>
        <p:spPr/>
        <p:txBody>
          <a:bodyPr>
            <a:normAutofit/>
          </a:bodyPr>
          <a:lstStyle/>
          <a:p>
            <a:r>
              <a:rPr lang="en-US" sz="4200" dirty="0"/>
              <a:t>Activity: Financial Tips for a Smooth Move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45221310"/>
              </p:ext>
            </p:extLst>
          </p:nvPr>
        </p:nvGraphicFramePr>
        <p:xfrm>
          <a:off x="1350818" y="1818409"/>
          <a:ext cx="9195956" cy="3478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 xmlns:a16="http://schemas.microsoft.com/office/drawing/2014/main" id="{A46BA709-9370-43F2-8098-C630E8334E6E}"/>
              </a:ext>
            </a:extLst>
          </p:cNvPr>
          <p:cNvSpPr>
            <a:spLocks noGrp="1"/>
          </p:cNvSpPr>
          <p:nvPr>
            <p:ph type="sldNum" sz="quarter" idx="12"/>
          </p:nvPr>
        </p:nvSpPr>
        <p:spPr/>
        <p:txBody>
          <a:bodyPr/>
          <a:lstStyle/>
          <a:p>
            <a:fld id="{96F5C231-AD7D-4603-B2D7-EC5E5C0D085B}" type="slidenum">
              <a:rPr lang="en-US" smtClean="0"/>
              <a:t>7</a:t>
            </a:fld>
            <a:endParaRPr lang="en-US" dirty="0"/>
          </a:p>
        </p:txBody>
      </p:sp>
    </p:spTree>
    <p:extLst>
      <p:ext uri="{BB962C8B-B14F-4D97-AF65-F5344CB8AC3E}">
        <p14:creationId xmlns:p14="http://schemas.microsoft.com/office/powerpoint/2010/main" val="178269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880448F2-350E-4458-9312-C512B3EA2FD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C7FCCD18-F135-40E1-869D-B4B258BD699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92E63E71-85E8-4BE2-B076-4031F03FAA9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5CDC8CBE-A997-45FB-B224-81BD909073A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7926D8-F1A9-4B51-A3FD-84DE5E538325}"/>
              </a:ext>
            </a:extLst>
          </p:cNvPr>
          <p:cNvSpPr>
            <a:spLocks noGrp="1"/>
          </p:cNvSpPr>
          <p:nvPr>
            <p:ph type="title"/>
          </p:nvPr>
        </p:nvSpPr>
        <p:spPr/>
        <p:txBody>
          <a:bodyPr/>
          <a:lstStyle/>
          <a:p>
            <a:r>
              <a:rPr lang="en-US" dirty="0"/>
              <a:t>Lesson Summary</a:t>
            </a:r>
          </a:p>
        </p:txBody>
      </p:sp>
      <p:sp>
        <p:nvSpPr>
          <p:cNvPr id="3" name="Content Placeholder 2">
            <a:extLst>
              <a:ext uri="{FF2B5EF4-FFF2-40B4-BE49-F238E27FC236}">
                <a16:creationId xmlns="" xmlns:a16="http://schemas.microsoft.com/office/drawing/2014/main" id="{52876285-CCC2-4F6A-9B8A-E8F3E180ECC5}"/>
              </a:ext>
            </a:extLst>
          </p:cNvPr>
          <p:cNvSpPr>
            <a:spLocks noGrp="1"/>
          </p:cNvSpPr>
          <p:nvPr>
            <p:ph idx="1"/>
          </p:nvPr>
        </p:nvSpPr>
        <p:spPr>
          <a:xfrm>
            <a:off x="413238" y="1825625"/>
            <a:ext cx="7095002" cy="4351338"/>
          </a:xfrm>
        </p:spPr>
        <p:txBody>
          <a:bodyPr/>
          <a:lstStyle/>
          <a:p>
            <a:pPr lvl="0"/>
            <a:r>
              <a:rPr lang="en-US" dirty="0"/>
              <a:t>Estimate travel expenses associated with an upcoming PCS</a:t>
            </a:r>
          </a:p>
          <a:p>
            <a:r>
              <a:rPr lang="en-US" dirty="0"/>
              <a:t>Apply strategies to ensure a smooth and cost-effective PCS</a:t>
            </a:r>
          </a:p>
          <a:p>
            <a:pPr marL="0" indent="0">
              <a:buNone/>
            </a:pPr>
            <a:endParaRPr lang="en-US" dirty="0"/>
          </a:p>
          <a:p>
            <a:endParaRPr lang="en-US" dirty="0"/>
          </a:p>
        </p:txBody>
      </p:sp>
      <p:sp>
        <p:nvSpPr>
          <p:cNvPr id="5" name="Slide Number Placeholder 4">
            <a:extLst>
              <a:ext uri="{FF2B5EF4-FFF2-40B4-BE49-F238E27FC236}">
                <a16:creationId xmlns="" xmlns:a16="http://schemas.microsoft.com/office/drawing/2014/main" id="{A46BA709-9370-43F2-8098-C630E8334E6E}"/>
              </a:ext>
            </a:extLst>
          </p:cNvPr>
          <p:cNvSpPr>
            <a:spLocks noGrp="1"/>
          </p:cNvSpPr>
          <p:nvPr>
            <p:ph type="sldNum" sz="quarter" idx="12"/>
          </p:nvPr>
        </p:nvSpPr>
        <p:spPr/>
        <p:txBody>
          <a:bodyPr/>
          <a:lstStyle/>
          <a:p>
            <a:fld id="{96F5C231-AD7D-4603-B2D7-EC5E5C0D085B}" type="slidenum">
              <a:rPr lang="en-US" smtClean="0"/>
              <a:t>8</a:t>
            </a:fld>
            <a:endParaRPr lang="en-US" dirty="0"/>
          </a:p>
        </p:txBody>
      </p:sp>
      <p:pic>
        <p:nvPicPr>
          <p:cNvPr id="7" name="Picture 6">
            <a:extLst>
              <a:ext uri="{FF2B5EF4-FFF2-40B4-BE49-F238E27FC236}">
                <a16:creationId xmlns="" xmlns:a16="http://schemas.microsoft.com/office/drawing/2014/main" id="{E15845E9-9677-424E-9BB7-DCA5322A15B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8240" y="1604963"/>
            <a:ext cx="4034117" cy="4572000"/>
          </a:xfrm>
          <a:prstGeom prst="rect">
            <a:avLst/>
          </a:prstGeom>
        </p:spPr>
      </p:pic>
    </p:spTree>
    <p:custDataLst>
      <p:tags r:id="rId1"/>
    </p:custDataLst>
    <p:extLst>
      <p:ext uri="{BB962C8B-B14F-4D97-AF65-F5344CB8AC3E}">
        <p14:creationId xmlns:p14="http://schemas.microsoft.com/office/powerpoint/2010/main" val="167931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MC_PFM_Basic_Template (002) [Read-Only]" id="{C2522314-AABF-44A9-8A93-9AA74456BAD6}" vid="{F38DC1E5-D2CA-4842-9F8B-244568A10A2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MC_PFM_Basic_Template (002) [Read-Only]" id="{C2522314-AABF-44A9-8A93-9AA74456BAD6}" vid="{DD4B0252-9E71-4DB1-852D-5E2C2973CC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USMC_PFM_Basic_Template (002)</Template>
  <TotalTime>10380</TotalTime>
  <Words>1736</Words>
  <Application>Microsoft Office PowerPoint</Application>
  <PresentationFormat>Widescreen</PresentationFormat>
  <Paragraphs>186</Paragraphs>
  <Slides>8</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Calibri Light</vt:lpstr>
      <vt:lpstr>Courier New</vt:lpstr>
      <vt:lpstr>Office Theme</vt:lpstr>
      <vt:lpstr>Custom Design</vt:lpstr>
      <vt:lpstr>Financial Planning for Permanent Change of Station (PCS)</vt:lpstr>
      <vt:lpstr>Lesson Objectives</vt:lpstr>
      <vt:lpstr>Expenses Before the Move</vt:lpstr>
      <vt:lpstr>Expenses During the Move</vt:lpstr>
      <vt:lpstr>Activity: Estimating Travel Costs and Reimbursements</vt:lpstr>
      <vt:lpstr>Expenses After the Move</vt:lpstr>
      <vt:lpstr>Activity: Financial Tips for a Smooth Move</vt:lpstr>
      <vt:lpstr>Lesson 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Colleen O'Malley</dc:creator>
  <cp:lastModifiedBy>Laskowsky CIV Katrina G</cp:lastModifiedBy>
  <cp:revision>310</cp:revision>
  <cp:lastPrinted>2018-02-08T23:22:45Z</cp:lastPrinted>
  <dcterms:created xsi:type="dcterms:W3CDTF">2017-11-06T19:49:41Z</dcterms:created>
  <dcterms:modified xsi:type="dcterms:W3CDTF">2019-12-04T19:31:29Z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A0205DA7-659C-4AEE-A220-AB27D4F37A87</vt:lpwstr>
  </property>
  <property fmtid="{D5CDD505-2E9C-101B-9397-08002B2CF9AE}" pid="3" name="ArticulatePath">
    <vt:lpwstr>PCS_Allowances_Draft_3_20_18</vt:lpwstr>
  </property>
</Properties>
</file>